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Override3.xml" ContentType="application/vnd.openxmlformats-officedocument.themeOverride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Override4.xml" ContentType="application/vnd.openxmlformats-officedocument.themeOverrid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4" r:id="rId3"/>
    <p:sldMasterId id="2147483686" r:id="rId4"/>
    <p:sldMasterId id="2147483926" r:id="rId5"/>
    <p:sldMasterId id="2147483928" r:id="rId6"/>
  </p:sldMasterIdLst>
  <p:notesMasterIdLst>
    <p:notesMasterId r:id="rId41"/>
  </p:notesMasterIdLst>
  <p:handoutMasterIdLst>
    <p:handoutMasterId r:id="rId42"/>
  </p:handoutMasterIdLst>
  <p:sldIdLst>
    <p:sldId id="2503" r:id="rId7"/>
    <p:sldId id="2535" r:id="rId8"/>
    <p:sldId id="2506" r:id="rId9"/>
    <p:sldId id="2551" r:id="rId10"/>
    <p:sldId id="2508" r:id="rId11"/>
    <p:sldId id="2505" r:id="rId12"/>
    <p:sldId id="2536" r:id="rId13"/>
    <p:sldId id="2537" r:id="rId14"/>
    <p:sldId id="2514" r:id="rId15"/>
    <p:sldId id="2525" r:id="rId16"/>
    <p:sldId id="2516" r:id="rId17"/>
    <p:sldId id="2527" r:id="rId18"/>
    <p:sldId id="2512" r:id="rId19"/>
    <p:sldId id="2538" r:id="rId20"/>
    <p:sldId id="2544" r:id="rId21"/>
    <p:sldId id="2545" r:id="rId22"/>
    <p:sldId id="2556" r:id="rId23"/>
    <p:sldId id="2539" r:id="rId24"/>
    <p:sldId id="2546" r:id="rId25"/>
    <p:sldId id="2540" r:id="rId26"/>
    <p:sldId id="2559" r:id="rId27"/>
    <p:sldId id="2552" r:id="rId28"/>
    <p:sldId id="2541" r:id="rId29"/>
    <p:sldId id="2542" r:id="rId30"/>
    <p:sldId id="2558" r:id="rId31"/>
    <p:sldId id="2523" r:id="rId32"/>
    <p:sldId id="2554" r:id="rId33"/>
    <p:sldId id="2555" r:id="rId34"/>
    <p:sldId id="2557" r:id="rId35"/>
    <p:sldId id="2547" r:id="rId36"/>
    <p:sldId id="2549" r:id="rId37"/>
    <p:sldId id="2543" r:id="rId38"/>
    <p:sldId id="2548" r:id="rId39"/>
    <p:sldId id="2550" r:id="rId40"/>
  </p:sldIdLst>
  <p:sldSz cx="9144000" cy="6858000" type="screen4x3"/>
  <p:notesSz cx="7010400" cy="92964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16" userDrawn="1">
          <p15:clr>
            <a:srgbClr val="A4A3A4"/>
          </p15:clr>
        </p15:guide>
        <p15:guide id="2" pos="2098" userDrawn="1">
          <p15:clr>
            <a:srgbClr val="A4A3A4"/>
          </p15:clr>
        </p15:guide>
        <p15:guide id="3" orient="horz" pos="2928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pard, Mark" initials="SM" lastIdx="5" clrIdx="0"/>
  <p:cmAuthor id="2" name="Mark Shepard" initials="MS" lastIdx="2" clrIdx="1"/>
  <p:cmAuthor id="3" name="Layton, Tim J." initials="LTJ" lastIdx="3" clrIdx="2"/>
  <p:cmAuthor id="4" name="Tim Layton" initials="TJL" lastIdx="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99FF"/>
    <a:srgbClr val="003FBC"/>
    <a:srgbClr val="003399"/>
    <a:srgbClr val="0033CC"/>
    <a:srgbClr val="0000CC"/>
    <a:srgbClr val="003366"/>
    <a:srgbClr val="EF8321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440C7-B5C3-4D99-B752-5950E0B588D6}" v="5811" dt="2025-04-07T04:11:09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5097" autoAdjust="0"/>
  </p:normalViewPr>
  <p:slideViewPr>
    <p:cSldViewPr>
      <p:cViewPr varScale="1">
        <p:scale>
          <a:sx n="79" d="100"/>
          <a:sy n="79" d="100"/>
        </p:scale>
        <p:origin x="175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52"/>
    </p:cViewPr>
  </p:sorterViewPr>
  <p:notesViewPr>
    <p:cSldViewPr>
      <p:cViewPr varScale="1">
        <p:scale>
          <a:sx n="70" d="100"/>
          <a:sy n="70" d="100"/>
        </p:scale>
        <p:origin x="-3234" y="-90"/>
      </p:cViewPr>
      <p:guideLst>
        <p:guide orient="horz" pos="2816"/>
        <p:guide pos="2098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Xiaolu Wang" userId="d9b7a544-9749-4aea-aeb2-781426814991" providerId="ADAL" clId="{D2B440C7-B5C3-4D99-B752-5950E0B588D6}"/>
    <pc:docChg chg="undo custSel addSld delSld modSld sldOrd">
      <pc:chgData name="Lucy Xiaolu Wang" userId="d9b7a544-9749-4aea-aeb2-781426814991" providerId="ADAL" clId="{D2B440C7-B5C3-4D99-B752-5950E0B588D6}" dt="2025-04-07T04:11:09.979" v="13825" actId="20577"/>
      <pc:docMkLst>
        <pc:docMk/>
      </pc:docMkLst>
      <pc:sldChg chg="modSp mod modAnim">
        <pc:chgData name="Lucy Xiaolu Wang" userId="d9b7a544-9749-4aea-aeb2-781426814991" providerId="ADAL" clId="{D2B440C7-B5C3-4D99-B752-5950E0B588D6}" dt="2025-04-06T04:09:49.874" v="932" actId="20577"/>
        <pc:sldMkLst>
          <pc:docMk/>
          <pc:sldMk cId="733815414" sldId="2505"/>
        </pc:sldMkLst>
        <pc:spChg chg="mod">
          <ac:chgData name="Lucy Xiaolu Wang" userId="d9b7a544-9749-4aea-aeb2-781426814991" providerId="ADAL" clId="{D2B440C7-B5C3-4D99-B752-5950E0B588D6}" dt="2025-04-06T04:09:49.874" v="932" actId="20577"/>
          <ac:spMkLst>
            <pc:docMk/>
            <pc:sldMk cId="733815414" sldId="2505"/>
            <ac:spMk id="3" creationId="{5FC3B36D-52D3-85AB-463D-EBAFA67DFCAC}"/>
          </ac:spMkLst>
        </pc:spChg>
        <pc:picChg chg="mod">
          <ac:chgData name="Lucy Xiaolu Wang" userId="d9b7a544-9749-4aea-aeb2-781426814991" providerId="ADAL" clId="{D2B440C7-B5C3-4D99-B752-5950E0B588D6}" dt="2025-04-06T04:05:26.345" v="813" actId="1038"/>
          <ac:picMkLst>
            <pc:docMk/>
            <pc:sldMk cId="733815414" sldId="2505"/>
            <ac:picMk id="5" creationId="{F51360FC-3A11-C232-311C-F6B3AA2F1EB4}"/>
          </ac:picMkLst>
        </pc:picChg>
      </pc:sldChg>
      <pc:sldChg chg="modSp mod">
        <pc:chgData name="Lucy Xiaolu Wang" userId="d9b7a544-9749-4aea-aeb2-781426814991" providerId="ADAL" clId="{D2B440C7-B5C3-4D99-B752-5950E0B588D6}" dt="2025-04-07T03:09:50.382" v="11133" actId="20577"/>
        <pc:sldMkLst>
          <pc:docMk/>
          <pc:sldMk cId="2251656655" sldId="2506"/>
        </pc:sldMkLst>
        <pc:spChg chg="mod">
          <ac:chgData name="Lucy Xiaolu Wang" userId="d9b7a544-9749-4aea-aeb2-781426814991" providerId="ADAL" clId="{D2B440C7-B5C3-4D99-B752-5950E0B588D6}" dt="2025-04-07T03:09:50.382" v="11133" actId="20577"/>
          <ac:spMkLst>
            <pc:docMk/>
            <pc:sldMk cId="2251656655" sldId="2506"/>
            <ac:spMk id="3" creationId="{A7A4472A-48C4-1BB0-85D7-A2182E08CE90}"/>
          </ac:spMkLst>
        </pc:spChg>
        <pc:spChg chg="mod">
          <ac:chgData name="Lucy Xiaolu Wang" userId="d9b7a544-9749-4aea-aeb2-781426814991" providerId="ADAL" clId="{D2B440C7-B5C3-4D99-B752-5950E0B588D6}" dt="2025-04-07T03:08:39.085" v="11066" actId="20577"/>
          <ac:spMkLst>
            <pc:docMk/>
            <pc:sldMk cId="2251656655" sldId="2506"/>
            <ac:spMk id="5" creationId="{BAC8522A-6E7C-9232-0FFB-7E4FE7C30B9E}"/>
          </ac:spMkLst>
        </pc:spChg>
      </pc:sldChg>
      <pc:sldChg chg="modSp mod ord modAnim">
        <pc:chgData name="Lucy Xiaolu Wang" userId="d9b7a544-9749-4aea-aeb2-781426814991" providerId="ADAL" clId="{D2B440C7-B5C3-4D99-B752-5950E0B588D6}" dt="2025-04-07T03:04:06.286" v="10808"/>
        <pc:sldMkLst>
          <pc:docMk/>
          <pc:sldMk cId="4276327475" sldId="2508"/>
        </pc:sldMkLst>
        <pc:spChg chg="mod">
          <ac:chgData name="Lucy Xiaolu Wang" userId="d9b7a544-9749-4aea-aeb2-781426814991" providerId="ADAL" clId="{D2B440C7-B5C3-4D99-B752-5950E0B588D6}" dt="2025-04-06T04:12:38.442" v="1194" actId="20577"/>
          <ac:spMkLst>
            <pc:docMk/>
            <pc:sldMk cId="4276327475" sldId="2508"/>
            <ac:spMk id="2" creationId="{6B71A387-992A-C43C-FFCF-992E9EF30F6A}"/>
          </ac:spMkLst>
        </pc:spChg>
        <pc:spChg chg="mod">
          <ac:chgData name="Lucy Xiaolu Wang" userId="d9b7a544-9749-4aea-aeb2-781426814991" providerId="ADAL" clId="{D2B440C7-B5C3-4D99-B752-5950E0B588D6}" dt="2025-04-07T03:03:29.694" v="10806" actId="20577"/>
          <ac:spMkLst>
            <pc:docMk/>
            <pc:sldMk cId="4276327475" sldId="2508"/>
            <ac:spMk id="3" creationId="{D5430B10-6B4D-6AD2-434E-933EB28E37F5}"/>
          </ac:spMkLst>
        </pc:spChg>
      </pc:sldChg>
      <pc:sldChg chg="addSp modSp mod">
        <pc:chgData name="Lucy Xiaolu Wang" userId="d9b7a544-9749-4aea-aeb2-781426814991" providerId="ADAL" clId="{D2B440C7-B5C3-4D99-B752-5950E0B588D6}" dt="2025-04-06T19:33:54.606" v="2254" actId="1076"/>
        <pc:sldMkLst>
          <pc:docMk/>
          <pc:sldMk cId="2535437444" sldId="2512"/>
        </pc:sldMkLst>
        <pc:picChg chg="add mod">
          <ac:chgData name="Lucy Xiaolu Wang" userId="d9b7a544-9749-4aea-aeb2-781426814991" providerId="ADAL" clId="{D2B440C7-B5C3-4D99-B752-5950E0B588D6}" dt="2025-04-06T19:32:58.493" v="2249" actId="14100"/>
          <ac:picMkLst>
            <pc:docMk/>
            <pc:sldMk cId="2535437444" sldId="2512"/>
            <ac:picMk id="5" creationId="{5601C974-E736-EE2B-3F8B-828D6BBC2605}"/>
          </ac:picMkLst>
        </pc:picChg>
        <pc:picChg chg="add mod">
          <ac:chgData name="Lucy Xiaolu Wang" userId="d9b7a544-9749-4aea-aeb2-781426814991" providerId="ADAL" clId="{D2B440C7-B5C3-4D99-B752-5950E0B588D6}" dt="2025-04-06T19:33:54.606" v="2254" actId="1076"/>
          <ac:picMkLst>
            <pc:docMk/>
            <pc:sldMk cId="2535437444" sldId="2512"/>
            <ac:picMk id="7" creationId="{FC302ADD-8567-E105-8142-CB9C512D738F}"/>
          </ac:picMkLst>
        </pc:picChg>
      </pc:sldChg>
      <pc:sldChg chg="addSp delSp modSp mod ord delAnim modAnim">
        <pc:chgData name="Lucy Xiaolu Wang" userId="d9b7a544-9749-4aea-aeb2-781426814991" providerId="ADAL" clId="{D2B440C7-B5C3-4D99-B752-5950E0B588D6}" dt="2025-04-07T04:11:09.979" v="13825" actId="20577"/>
        <pc:sldMkLst>
          <pc:docMk/>
          <pc:sldMk cId="1705452001" sldId="2514"/>
        </pc:sldMkLst>
        <pc:spChg chg="mod">
          <ac:chgData name="Lucy Xiaolu Wang" userId="d9b7a544-9749-4aea-aeb2-781426814991" providerId="ADAL" clId="{D2B440C7-B5C3-4D99-B752-5950E0B588D6}" dt="2025-04-06T04:12:47.760" v="1210" actId="20577"/>
          <ac:spMkLst>
            <pc:docMk/>
            <pc:sldMk cId="1705452001" sldId="2514"/>
            <ac:spMk id="2" creationId="{355A120F-B00F-57C7-C6C9-C9E768786EC5}"/>
          </ac:spMkLst>
        </pc:spChg>
        <pc:spChg chg="mod">
          <ac:chgData name="Lucy Xiaolu Wang" userId="d9b7a544-9749-4aea-aeb2-781426814991" providerId="ADAL" clId="{D2B440C7-B5C3-4D99-B752-5950E0B588D6}" dt="2025-04-07T04:11:09.979" v="13825" actId="20577"/>
          <ac:spMkLst>
            <pc:docMk/>
            <pc:sldMk cId="1705452001" sldId="2514"/>
            <ac:spMk id="3" creationId="{5904742E-547C-BDBF-DDE1-8625B6C2DB94}"/>
          </ac:spMkLst>
        </pc:spChg>
        <pc:picChg chg="del">
          <ac:chgData name="Lucy Xiaolu Wang" userId="d9b7a544-9749-4aea-aeb2-781426814991" providerId="ADAL" clId="{D2B440C7-B5C3-4D99-B752-5950E0B588D6}" dt="2025-04-07T03:45:26.971" v="12503" actId="478"/>
          <ac:picMkLst>
            <pc:docMk/>
            <pc:sldMk cId="1705452001" sldId="2514"/>
            <ac:picMk id="4" creationId="{B82F2CEC-408B-8F5E-1B89-5717155E1374}"/>
          </ac:picMkLst>
        </pc:picChg>
        <pc:picChg chg="add mod">
          <ac:chgData name="Lucy Xiaolu Wang" userId="d9b7a544-9749-4aea-aeb2-781426814991" providerId="ADAL" clId="{D2B440C7-B5C3-4D99-B752-5950E0B588D6}" dt="2025-04-07T04:08:41.816" v="13769" actId="1035"/>
          <ac:picMkLst>
            <pc:docMk/>
            <pc:sldMk cId="1705452001" sldId="2514"/>
            <ac:picMk id="6" creationId="{36FF4E10-2E89-1873-3365-4F34616CC3DF}"/>
          </ac:picMkLst>
        </pc:picChg>
        <pc:picChg chg="add mod">
          <ac:chgData name="Lucy Xiaolu Wang" userId="d9b7a544-9749-4aea-aeb2-781426814991" providerId="ADAL" clId="{D2B440C7-B5C3-4D99-B752-5950E0B588D6}" dt="2025-04-07T04:08:37.995" v="13766" actId="1036"/>
          <ac:picMkLst>
            <pc:docMk/>
            <pc:sldMk cId="1705452001" sldId="2514"/>
            <ac:picMk id="7" creationId="{1F2C2725-562C-E136-9530-2131D0B049F4}"/>
          </ac:picMkLst>
        </pc:picChg>
        <pc:picChg chg="del">
          <ac:chgData name="Lucy Xiaolu Wang" userId="d9b7a544-9749-4aea-aeb2-781426814991" providerId="ADAL" clId="{D2B440C7-B5C3-4D99-B752-5950E0B588D6}" dt="2025-04-07T03:45:25.552" v="12502" actId="478"/>
          <ac:picMkLst>
            <pc:docMk/>
            <pc:sldMk cId="1705452001" sldId="2514"/>
            <ac:picMk id="1026" creationId="{0FDE2220-14CB-D16A-1EF2-F13A572486A8}"/>
          </ac:picMkLst>
        </pc:picChg>
        <pc:picChg chg="add mod">
          <ac:chgData name="Lucy Xiaolu Wang" userId="d9b7a544-9749-4aea-aeb2-781426814991" providerId="ADAL" clId="{D2B440C7-B5C3-4D99-B752-5950E0B588D6}" dt="2025-04-07T04:08:37.995" v="13766" actId="1036"/>
          <ac:picMkLst>
            <pc:docMk/>
            <pc:sldMk cId="1705452001" sldId="2514"/>
            <ac:picMk id="1028" creationId="{1C90FF2B-B3A6-9426-DCAD-62B20755F1D2}"/>
          </ac:picMkLst>
        </pc:picChg>
        <pc:picChg chg="del">
          <ac:chgData name="Lucy Xiaolu Wang" userId="d9b7a544-9749-4aea-aeb2-781426814991" providerId="ADAL" clId="{D2B440C7-B5C3-4D99-B752-5950E0B588D6}" dt="2025-04-07T03:45:28.693" v="12504" actId="478"/>
          <ac:picMkLst>
            <pc:docMk/>
            <pc:sldMk cId="1705452001" sldId="2514"/>
            <ac:picMk id="1032" creationId="{7F4CEEE0-7C13-1E70-0971-C5E0D27D53F8}"/>
          </ac:picMkLst>
        </pc:picChg>
      </pc:sldChg>
      <pc:sldChg chg="modSp mod modAnim">
        <pc:chgData name="Lucy Xiaolu Wang" userId="d9b7a544-9749-4aea-aeb2-781426814991" providerId="ADAL" clId="{D2B440C7-B5C3-4D99-B752-5950E0B588D6}" dt="2025-04-07T03:09:57.216" v="11138" actId="20577"/>
        <pc:sldMkLst>
          <pc:docMk/>
          <pc:sldMk cId="2557384990" sldId="2535"/>
        </pc:sldMkLst>
        <pc:spChg chg="mod">
          <ac:chgData name="Lucy Xiaolu Wang" userId="d9b7a544-9749-4aea-aeb2-781426814991" providerId="ADAL" clId="{D2B440C7-B5C3-4D99-B752-5950E0B588D6}" dt="2025-04-07T03:09:57.216" v="11138" actId="20577"/>
          <ac:spMkLst>
            <pc:docMk/>
            <pc:sldMk cId="2557384990" sldId="2535"/>
            <ac:spMk id="3" creationId="{BF7418D1-C42E-BED7-6D01-0794D030B422}"/>
          </ac:spMkLst>
        </pc:spChg>
      </pc:sldChg>
      <pc:sldChg chg="addSp delSp modSp mod ord">
        <pc:chgData name="Lucy Xiaolu Wang" userId="d9b7a544-9749-4aea-aeb2-781426814991" providerId="ADAL" clId="{D2B440C7-B5C3-4D99-B752-5950E0B588D6}" dt="2025-04-07T03:33:25.934" v="12123"/>
        <pc:sldMkLst>
          <pc:docMk/>
          <pc:sldMk cId="4154917032" sldId="2536"/>
        </pc:sldMkLst>
        <pc:spChg chg="mod">
          <ac:chgData name="Lucy Xiaolu Wang" userId="d9b7a544-9749-4aea-aeb2-781426814991" providerId="ADAL" clId="{D2B440C7-B5C3-4D99-B752-5950E0B588D6}" dt="2025-04-06T04:07:03.583" v="823" actId="20577"/>
          <ac:spMkLst>
            <pc:docMk/>
            <pc:sldMk cId="4154917032" sldId="2536"/>
            <ac:spMk id="2" creationId="{B4410E19-D17F-4662-F0E5-7EDFCF0AAF3A}"/>
          </ac:spMkLst>
        </pc:spChg>
        <pc:spChg chg="add del mod">
          <ac:chgData name="Lucy Xiaolu Wang" userId="d9b7a544-9749-4aea-aeb2-781426814991" providerId="ADAL" clId="{D2B440C7-B5C3-4D99-B752-5950E0B588D6}" dt="2025-04-06T21:43:22.648" v="6011" actId="478"/>
          <ac:spMkLst>
            <pc:docMk/>
            <pc:sldMk cId="4154917032" sldId="2536"/>
            <ac:spMk id="3" creationId="{40594C53-D32F-3321-72C1-4A9921AE6B9D}"/>
          </ac:spMkLst>
        </pc:spChg>
        <pc:spChg chg="add mod">
          <ac:chgData name="Lucy Xiaolu Wang" userId="d9b7a544-9749-4aea-aeb2-781426814991" providerId="ADAL" clId="{D2B440C7-B5C3-4D99-B752-5950E0B588D6}" dt="2025-04-06T22:14:01.965" v="6168"/>
          <ac:spMkLst>
            <pc:docMk/>
            <pc:sldMk cId="4154917032" sldId="2536"/>
            <ac:spMk id="4" creationId="{0BE70E8C-51F7-235C-BEE0-40C0B41B1A21}"/>
          </ac:spMkLst>
        </pc:spChg>
        <pc:spChg chg="add del mod">
          <ac:chgData name="Lucy Xiaolu Wang" userId="d9b7a544-9749-4aea-aeb2-781426814991" providerId="ADAL" clId="{D2B440C7-B5C3-4D99-B752-5950E0B588D6}" dt="2025-04-06T22:06:56.420" v="6081" actId="20577"/>
          <ac:spMkLst>
            <pc:docMk/>
            <pc:sldMk cId="4154917032" sldId="2536"/>
            <ac:spMk id="6" creationId="{051959FE-A001-ABF0-4451-532B6939C159}"/>
          </ac:spMkLst>
        </pc:spChg>
        <pc:picChg chg="del mod">
          <ac:chgData name="Lucy Xiaolu Wang" userId="d9b7a544-9749-4aea-aeb2-781426814991" providerId="ADAL" clId="{D2B440C7-B5C3-4D99-B752-5950E0B588D6}" dt="2025-04-06T21:43:16.871" v="6009" actId="21"/>
          <ac:picMkLst>
            <pc:docMk/>
            <pc:sldMk cId="4154917032" sldId="2536"/>
            <ac:picMk id="5" creationId="{13444663-FADE-6305-0C4A-3AEB2933193F}"/>
          </ac:picMkLst>
        </pc:picChg>
      </pc:sldChg>
      <pc:sldChg chg="modSp mod ord modAnim">
        <pc:chgData name="Lucy Xiaolu Wang" userId="d9b7a544-9749-4aea-aeb2-781426814991" providerId="ADAL" clId="{D2B440C7-B5C3-4D99-B752-5950E0B588D6}" dt="2025-04-07T02:42:14.310" v="9191" actId="114"/>
        <pc:sldMkLst>
          <pc:docMk/>
          <pc:sldMk cId="1850255233" sldId="2537"/>
        </pc:sldMkLst>
        <pc:spChg chg="mod">
          <ac:chgData name="Lucy Xiaolu Wang" userId="d9b7a544-9749-4aea-aeb2-781426814991" providerId="ADAL" clId="{D2B440C7-B5C3-4D99-B752-5950E0B588D6}" dt="2025-04-07T02:42:14.310" v="9191" actId="114"/>
          <ac:spMkLst>
            <pc:docMk/>
            <pc:sldMk cId="1850255233" sldId="2537"/>
            <ac:spMk id="3" creationId="{A4B7B634-6E6C-1590-E51B-C7692F9D75CE}"/>
          </ac:spMkLst>
        </pc:spChg>
      </pc:sldChg>
      <pc:sldChg chg="addSp modSp mod modAnim">
        <pc:chgData name="Lucy Xiaolu Wang" userId="d9b7a544-9749-4aea-aeb2-781426814991" providerId="ADAL" clId="{D2B440C7-B5C3-4D99-B752-5950E0B588D6}" dt="2025-04-06T04:33:09.119" v="2066"/>
        <pc:sldMkLst>
          <pc:docMk/>
          <pc:sldMk cId="1140281838" sldId="2538"/>
        </pc:sldMkLst>
        <pc:spChg chg="mod">
          <ac:chgData name="Lucy Xiaolu Wang" userId="d9b7a544-9749-4aea-aeb2-781426814991" providerId="ADAL" clId="{D2B440C7-B5C3-4D99-B752-5950E0B588D6}" dt="2025-04-06T04:17:58.924" v="1264" actId="20577"/>
          <ac:spMkLst>
            <pc:docMk/>
            <pc:sldMk cId="1140281838" sldId="2538"/>
            <ac:spMk id="2" creationId="{7718D924-7D7B-6ECF-9831-08B62A75C4D3}"/>
          </ac:spMkLst>
        </pc:spChg>
        <pc:spChg chg="mod">
          <ac:chgData name="Lucy Xiaolu Wang" userId="d9b7a544-9749-4aea-aeb2-781426814991" providerId="ADAL" clId="{D2B440C7-B5C3-4D99-B752-5950E0B588D6}" dt="2025-04-06T04:25:47.822" v="1638" actId="14100"/>
          <ac:spMkLst>
            <pc:docMk/>
            <pc:sldMk cId="1140281838" sldId="2538"/>
            <ac:spMk id="3" creationId="{325E0341-22AA-845E-7E30-2DC5EB359C65}"/>
          </ac:spMkLst>
        </pc:spChg>
        <pc:spChg chg="add mod">
          <ac:chgData name="Lucy Xiaolu Wang" userId="d9b7a544-9749-4aea-aeb2-781426814991" providerId="ADAL" clId="{D2B440C7-B5C3-4D99-B752-5950E0B588D6}" dt="2025-04-06T04:25:56.219" v="1643" actId="1035"/>
          <ac:spMkLst>
            <pc:docMk/>
            <pc:sldMk cId="1140281838" sldId="2538"/>
            <ac:spMk id="4" creationId="{CD807510-3354-6E3B-E8B5-83ADFC0403B0}"/>
          </ac:spMkLst>
        </pc:spChg>
        <pc:spChg chg="add mod">
          <ac:chgData name="Lucy Xiaolu Wang" userId="d9b7a544-9749-4aea-aeb2-781426814991" providerId="ADAL" clId="{D2B440C7-B5C3-4D99-B752-5950E0B588D6}" dt="2025-04-06T04:32:53.774" v="2063" actId="1036"/>
          <ac:spMkLst>
            <pc:docMk/>
            <pc:sldMk cId="1140281838" sldId="2538"/>
            <ac:spMk id="5" creationId="{FD5A8FBA-5C84-8C99-795E-37BFA70BDDFB}"/>
          </ac:spMkLst>
        </pc:spChg>
        <pc:spChg chg="add mod">
          <ac:chgData name="Lucy Xiaolu Wang" userId="d9b7a544-9749-4aea-aeb2-781426814991" providerId="ADAL" clId="{D2B440C7-B5C3-4D99-B752-5950E0B588D6}" dt="2025-04-06T04:32:48.855" v="2062" actId="1036"/>
          <ac:spMkLst>
            <pc:docMk/>
            <pc:sldMk cId="1140281838" sldId="2538"/>
            <ac:spMk id="6" creationId="{DF78C488-6A8B-E5BF-20DD-0FDD9E36F38B}"/>
          </ac:spMkLst>
        </pc:spChg>
        <pc:picChg chg="mod">
          <ac:chgData name="Lucy Xiaolu Wang" userId="d9b7a544-9749-4aea-aeb2-781426814991" providerId="ADAL" clId="{D2B440C7-B5C3-4D99-B752-5950E0B588D6}" dt="2025-04-06T04:25:14.678" v="1618" actId="1076"/>
          <ac:picMkLst>
            <pc:docMk/>
            <pc:sldMk cId="1140281838" sldId="2538"/>
            <ac:picMk id="7" creationId="{B72836FB-F76F-4C6D-DE2F-04997B1E4A13}"/>
          </ac:picMkLst>
        </pc:picChg>
      </pc:sldChg>
      <pc:sldChg chg="modSp mod">
        <pc:chgData name="Lucy Xiaolu Wang" userId="d9b7a544-9749-4aea-aeb2-781426814991" providerId="ADAL" clId="{D2B440C7-B5C3-4D99-B752-5950E0B588D6}" dt="2025-04-07T03:36:22.196" v="12284" actId="14100"/>
        <pc:sldMkLst>
          <pc:docMk/>
          <pc:sldMk cId="367230750" sldId="2539"/>
        </pc:sldMkLst>
        <pc:spChg chg="mod">
          <ac:chgData name="Lucy Xiaolu Wang" userId="d9b7a544-9749-4aea-aeb2-781426814991" providerId="ADAL" clId="{D2B440C7-B5C3-4D99-B752-5950E0B588D6}" dt="2025-04-07T03:36:22.196" v="12284" actId="14100"/>
          <ac:spMkLst>
            <pc:docMk/>
            <pc:sldMk cId="367230750" sldId="2539"/>
            <ac:spMk id="2" creationId="{F1A3805D-B7A3-2B2B-9685-5B6B72C89A47}"/>
          </ac:spMkLst>
        </pc:spChg>
        <pc:spChg chg="mod">
          <ac:chgData name="Lucy Xiaolu Wang" userId="d9b7a544-9749-4aea-aeb2-781426814991" providerId="ADAL" clId="{D2B440C7-B5C3-4D99-B752-5950E0B588D6}" dt="2025-04-07T03:35:35.341" v="12259" actId="948"/>
          <ac:spMkLst>
            <pc:docMk/>
            <pc:sldMk cId="367230750" sldId="2539"/>
            <ac:spMk id="3" creationId="{F7F26F49-F4E7-E525-D44C-AE626ECB9A3A}"/>
          </ac:spMkLst>
        </pc:spChg>
      </pc:sldChg>
      <pc:sldChg chg="modSp mod modAnim">
        <pc:chgData name="Lucy Xiaolu Wang" userId="d9b7a544-9749-4aea-aeb2-781426814991" providerId="ADAL" clId="{D2B440C7-B5C3-4D99-B752-5950E0B588D6}" dt="2025-04-06T21:33:26.387" v="5484" actId="1036"/>
        <pc:sldMkLst>
          <pc:docMk/>
          <pc:sldMk cId="2791579873" sldId="2540"/>
        </pc:sldMkLst>
        <pc:spChg chg="mod">
          <ac:chgData name="Lucy Xiaolu Wang" userId="d9b7a544-9749-4aea-aeb2-781426814991" providerId="ADAL" clId="{D2B440C7-B5C3-4D99-B752-5950E0B588D6}" dt="2025-04-06T21:12:01.880" v="4637" actId="14100"/>
          <ac:spMkLst>
            <pc:docMk/>
            <pc:sldMk cId="2791579873" sldId="2540"/>
            <ac:spMk id="2" creationId="{BCEC3D2C-DB6F-8275-16AC-CCC72E2CEE24}"/>
          </ac:spMkLst>
        </pc:spChg>
        <pc:spChg chg="mod">
          <ac:chgData name="Lucy Xiaolu Wang" userId="d9b7a544-9749-4aea-aeb2-781426814991" providerId="ADAL" clId="{D2B440C7-B5C3-4D99-B752-5950E0B588D6}" dt="2025-04-06T21:32:15.647" v="5469" actId="20577"/>
          <ac:spMkLst>
            <pc:docMk/>
            <pc:sldMk cId="2791579873" sldId="2540"/>
            <ac:spMk id="3" creationId="{37306619-CA7A-45D7-EA17-39A24EE76B99}"/>
          </ac:spMkLst>
        </pc:spChg>
        <pc:picChg chg="mod">
          <ac:chgData name="Lucy Xiaolu Wang" userId="d9b7a544-9749-4aea-aeb2-781426814991" providerId="ADAL" clId="{D2B440C7-B5C3-4D99-B752-5950E0B588D6}" dt="2025-04-06T21:33:26.387" v="5484" actId="1036"/>
          <ac:picMkLst>
            <pc:docMk/>
            <pc:sldMk cId="2791579873" sldId="2540"/>
            <ac:picMk id="5" creationId="{F61D4CBB-74FD-DF68-E0E2-A72EDD366A57}"/>
          </ac:picMkLst>
        </pc:picChg>
      </pc:sldChg>
      <pc:sldChg chg="addSp modSp mod">
        <pc:chgData name="Lucy Xiaolu Wang" userId="d9b7a544-9749-4aea-aeb2-781426814991" providerId="ADAL" clId="{D2B440C7-B5C3-4D99-B752-5950E0B588D6}" dt="2025-04-06T22:48:38.208" v="7676" actId="1035"/>
        <pc:sldMkLst>
          <pc:docMk/>
          <pc:sldMk cId="3745350652" sldId="2543"/>
        </pc:sldMkLst>
        <pc:spChg chg="mod">
          <ac:chgData name="Lucy Xiaolu Wang" userId="d9b7a544-9749-4aea-aeb2-781426814991" providerId="ADAL" clId="{D2B440C7-B5C3-4D99-B752-5950E0B588D6}" dt="2025-04-06T22:42:30.148" v="7342" actId="20577"/>
          <ac:spMkLst>
            <pc:docMk/>
            <pc:sldMk cId="3745350652" sldId="2543"/>
            <ac:spMk id="2" creationId="{52B30918-B47C-3540-B37C-0764D5609C81}"/>
          </ac:spMkLst>
        </pc:spChg>
        <pc:spChg chg="mod">
          <ac:chgData name="Lucy Xiaolu Wang" userId="d9b7a544-9749-4aea-aeb2-781426814991" providerId="ADAL" clId="{D2B440C7-B5C3-4D99-B752-5950E0B588D6}" dt="2025-04-06T22:46:49.837" v="7538" actId="1035"/>
          <ac:spMkLst>
            <pc:docMk/>
            <pc:sldMk cId="3745350652" sldId="2543"/>
            <ac:spMk id="3" creationId="{232F5C35-DBC7-8D3C-F91D-2043A04C054E}"/>
          </ac:spMkLst>
        </pc:spChg>
        <pc:spChg chg="add mod">
          <ac:chgData name="Lucy Xiaolu Wang" userId="d9b7a544-9749-4aea-aeb2-781426814991" providerId="ADAL" clId="{D2B440C7-B5C3-4D99-B752-5950E0B588D6}" dt="2025-04-06T22:43:43.571" v="7472" actId="1038"/>
          <ac:spMkLst>
            <pc:docMk/>
            <pc:sldMk cId="3745350652" sldId="2543"/>
            <ac:spMk id="4" creationId="{C87CF006-8C51-F2DF-E859-54C95A2D9443}"/>
          </ac:spMkLst>
        </pc:spChg>
        <pc:picChg chg="mod">
          <ac:chgData name="Lucy Xiaolu Wang" userId="d9b7a544-9749-4aea-aeb2-781426814991" providerId="ADAL" clId="{D2B440C7-B5C3-4D99-B752-5950E0B588D6}" dt="2025-04-06T22:48:38.208" v="7676" actId="1035"/>
          <ac:picMkLst>
            <pc:docMk/>
            <pc:sldMk cId="3745350652" sldId="2543"/>
            <ac:picMk id="5" creationId="{68D2ACE3-40D2-826E-F90B-2E42336027E4}"/>
          </ac:picMkLst>
        </pc:picChg>
      </pc:sldChg>
      <pc:sldChg chg="addSp delSp modSp mod modAnim">
        <pc:chgData name="Lucy Xiaolu Wang" userId="d9b7a544-9749-4aea-aeb2-781426814991" providerId="ADAL" clId="{D2B440C7-B5C3-4D99-B752-5950E0B588D6}" dt="2025-04-06T20:23:08.720" v="3564" actId="20577"/>
        <pc:sldMkLst>
          <pc:docMk/>
          <pc:sldMk cId="2801509537" sldId="2544"/>
        </pc:sldMkLst>
        <pc:spChg chg="mod">
          <ac:chgData name="Lucy Xiaolu Wang" userId="d9b7a544-9749-4aea-aeb2-781426814991" providerId="ADAL" clId="{D2B440C7-B5C3-4D99-B752-5950E0B588D6}" dt="2025-04-06T04:34:31.471" v="2181" actId="1035"/>
          <ac:spMkLst>
            <pc:docMk/>
            <pc:sldMk cId="2801509537" sldId="2544"/>
            <ac:spMk id="2" creationId="{7F5D6746-4B50-FC99-31C2-00816713AF87}"/>
          </ac:spMkLst>
        </pc:spChg>
        <pc:spChg chg="add del mod">
          <ac:chgData name="Lucy Xiaolu Wang" userId="d9b7a544-9749-4aea-aeb2-781426814991" providerId="ADAL" clId="{D2B440C7-B5C3-4D99-B752-5950E0B588D6}" dt="2025-04-06T04:34:47.632" v="2185" actId="478"/>
          <ac:spMkLst>
            <pc:docMk/>
            <pc:sldMk cId="2801509537" sldId="2544"/>
            <ac:spMk id="3" creationId="{E10B0B33-AD78-C974-6B17-30B385D9D7C7}"/>
          </ac:spMkLst>
        </pc:spChg>
        <pc:spChg chg="add mod">
          <ac:chgData name="Lucy Xiaolu Wang" userId="d9b7a544-9749-4aea-aeb2-781426814991" providerId="ADAL" clId="{D2B440C7-B5C3-4D99-B752-5950E0B588D6}" dt="2025-04-06T04:35:16.683" v="2207"/>
          <ac:spMkLst>
            <pc:docMk/>
            <pc:sldMk cId="2801509537" sldId="2544"/>
            <ac:spMk id="4" creationId="{A1172BCB-6F5B-0DEB-6B57-F581D9A26C7F}"/>
          </ac:spMkLst>
        </pc:spChg>
        <pc:spChg chg="add mod">
          <ac:chgData name="Lucy Xiaolu Wang" userId="d9b7a544-9749-4aea-aeb2-781426814991" providerId="ADAL" clId="{D2B440C7-B5C3-4D99-B752-5950E0B588D6}" dt="2025-04-06T20:02:31.661" v="2797" actId="113"/>
          <ac:spMkLst>
            <pc:docMk/>
            <pc:sldMk cId="2801509537" sldId="2544"/>
            <ac:spMk id="6" creationId="{40F47873-2E5C-A7AD-F697-8A897D679B4E}"/>
          </ac:spMkLst>
        </pc:spChg>
        <pc:spChg chg="add mod">
          <ac:chgData name="Lucy Xiaolu Wang" userId="d9b7a544-9749-4aea-aeb2-781426814991" providerId="ADAL" clId="{D2B440C7-B5C3-4D99-B752-5950E0B588D6}" dt="2025-04-06T20:05:53.647" v="2964" actId="1036"/>
          <ac:spMkLst>
            <pc:docMk/>
            <pc:sldMk cId="2801509537" sldId="2544"/>
            <ac:spMk id="7" creationId="{76C09EC5-2C64-D108-0A96-78B4D08F7EAD}"/>
          </ac:spMkLst>
        </pc:spChg>
        <pc:spChg chg="add mod">
          <ac:chgData name="Lucy Xiaolu Wang" userId="d9b7a544-9749-4aea-aeb2-781426814991" providerId="ADAL" clId="{D2B440C7-B5C3-4D99-B752-5950E0B588D6}" dt="2025-04-06T20:23:08.720" v="3564" actId="20577"/>
          <ac:spMkLst>
            <pc:docMk/>
            <pc:sldMk cId="2801509537" sldId="2544"/>
            <ac:spMk id="8" creationId="{587E01E1-7DCC-AEE4-7860-940A6BB9E98C}"/>
          </ac:spMkLst>
        </pc:spChg>
        <pc:spChg chg="add mod">
          <ac:chgData name="Lucy Xiaolu Wang" userId="d9b7a544-9749-4aea-aeb2-781426814991" providerId="ADAL" clId="{D2B440C7-B5C3-4D99-B752-5950E0B588D6}" dt="2025-04-06T20:05:32.994" v="2951" actId="1076"/>
          <ac:spMkLst>
            <pc:docMk/>
            <pc:sldMk cId="2801509537" sldId="2544"/>
            <ac:spMk id="9" creationId="{E863E1A3-8DA0-B7E3-7DC1-65DE5F34A234}"/>
          </ac:spMkLst>
        </pc:spChg>
        <pc:picChg chg="mod">
          <ac:chgData name="Lucy Xiaolu Wang" userId="d9b7a544-9749-4aea-aeb2-781426814991" providerId="ADAL" clId="{D2B440C7-B5C3-4D99-B752-5950E0B588D6}" dt="2025-04-06T20:11:02.507" v="3335" actId="1036"/>
          <ac:picMkLst>
            <pc:docMk/>
            <pc:sldMk cId="2801509537" sldId="2544"/>
            <ac:picMk id="5" creationId="{14150335-D13F-C627-2FF2-F24F99D08F44}"/>
          </ac:picMkLst>
        </pc:picChg>
      </pc:sldChg>
      <pc:sldChg chg="delSp modSp mod delAnim modAnim">
        <pc:chgData name="Lucy Xiaolu Wang" userId="d9b7a544-9749-4aea-aeb2-781426814991" providerId="ADAL" clId="{D2B440C7-B5C3-4D99-B752-5950E0B588D6}" dt="2025-04-06T22:33:05.197" v="6417" actId="20577"/>
        <pc:sldMkLst>
          <pc:docMk/>
          <pc:sldMk cId="1207921352" sldId="2545"/>
        </pc:sldMkLst>
        <pc:spChg chg="mod">
          <ac:chgData name="Lucy Xiaolu Wang" userId="d9b7a544-9749-4aea-aeb2-781426814991" providerId="ADAL" clId="{D2B440C7-B5C3-4D99-B752-5950E0B588D6}" dt="2025-04-06T20:12:09.095" v="3398" actId="20577"/>
          <ac:spMkLst>
            <pc:docMk/>
            <pc:sldMk cId="1207921352" sldId="2545"/>
            <ac:spMk id="2" creationId="{65D7243C-08CB-153F-2481-701CC8C92145}"/>
          </ac:spMkLst>
        </pc:spChg>
        <pc:spChg chg="mod">
          <ac:chgData name="Lucy Xiaolu Wang" userId="d9b7a544-9749-4aea-aeb2-781426814991" providerId="ADAL" clId="{D2B440C7-B5C3-4D99-B752-5950E0B588D6}" dt="2025-04-06T22:33:05.197" v="6417" actId="20577"/>
          <ac:spMkLst>
            <pc:docMk/>
            <pc:sldMk cId="1207921352" sldId="2545"/>
            <ac:spMk id="3" creationId="{3D06C454-DD3E-B4E5-77D9-2FDAC901037E}"/>
          </ac:spMkLst>
        </pc:spChg>
        <pc:picChg chg="del mod">
          <ac:chgData name="Lucy Xiaolu Wang" userId="d9b7a544-9749-4aea-aeb2-781426814991" providerId="ADAL" clId="{D2B440C7-B5C3-4D99-B752-5950E0B588D6}" dt="2025-04-06T22:32:24.361" v="6382" actId="21"/>
          <ac:picMkLst>
            <pc:docMk/>
            <pc:sldMk cId="1207921352" sldId="2545"/>
            <ac:picMk id="5" creationId="{6A1CD41A-65BA-BF2A-E7FB-C3FABD10AE22}"/>
          </ac:picMkLst>
        </pc:picChg>
      </pc:sldChg>
      <pc:sldChg chg="addSp delSp modSp mod">
        <pc:chgData name="Lucy Xiaolu Wang" userId="d9b7a544-9749-4aea-aeb2-781426814991" providerId="ADAL" clId="{D2B440C7-B5C3-4D99-B752-5950E0B588D6}" dt="2025-04-06T21:34:07.971" v="5511" actId="478"/>
        <pc:sldMkLst>
          <pc:docMk/>
          <pc:sldMk cId="4139680034" sldId="2546"/>
        </pc:sldMkLst>
        <pc:spChg chg="mod">
          <ac:chgData name="Lucy Xiaolu Wang" userId="d9b7a544-9749-4aea-aeb2-781426814991" providerId="ADAL" clId="{D2B440C7-B5C3-4D99-B752-5950E0B588D6}" dt="2025-04-06T21:05:29.762" v="4583" actId="20577"/>
          <ac:spMkLst>
            <pc:docMk/>
            <pc:sldMk cId="4139680034" sldId="2546"/>
            <ac:spMk id="2" creationId="{701B907B-B911-0CFA-90BD-0E7FAEBCEDC6}"/>
          </ac:spMkLst>
        </pc:spChg>
        <pc:spChg chg="add del mod">
          <ac:chgData name="Lucy Xiaolu Wang" userId="d9b7a544-9749-4aea-aeb2-781426814991" providerId="ADAL" clId="{D2B440C7-B5C3-4D99-B752-5950E0B588D6}" dt="2025-04-06T21:34:07.971" v="5511" actId="478"/>
          <ac:spMkLst>
            <pc:docMk/>
            <pc:sldMk cId="4139680034" sldId="2546"/>
            <ac:spMk id="4" creationId="{D5CA2526-29F0-1BB4-3C77-32F1D961D07C}"/>
          </ac:spMkLst>
        </pc:spChg>
        <pc:picChg chg="mod">
          <ac:chgData name="Lucy Xiaolu Wang" userId="d9b7a544-9749-4aea-aeb2-781426814991" providerId="ADAL" clId="{D2B440C7-B5C3-4D99-B752-5950E0B588D6}" dt="2025-04-06T21:33:50.277" v="5495" actId="1038"/>
          <ac:picMkLst>
            <pc:docMk/>
            <pc:sldMk cId="4139680034" sldId="2546"/>
            <ac:picMk id="5" creationId="{C0F8A89D-3720-AA73-E613-5481F215C4F0}"/>
          </ac:picMkLst>
        </pc:picChg>
      </pc:sldChg>
      <pc:sldChg chg="del">
        <pc:chgData name="Lucy Xiaolu Wang" userId="d9b7a544-9749-4aea-aeb2-781426814991" providerId="ADAL" clId="{D2B440C7-B5C3-4D99-B752-5950E0B588D6}" dt="2025-04-06T22:19:32.937" v="6268" actId="2696"/>
        <pc:sldMkLst>
          <pc:docMk/>
          <pc:sldMk cId="615589391" sldId="2547"/>
        </pc:sldMkLst>
      </pc:sldChg>
      <pc:sldChg chg="addSp modSp add mod">
        <pc:chgData name="Lucy Xiaolu Wang" userId="d9b7a544-9749-4aea-aeb2-781426814991" providerId="ADAL" clId="{D2B440C7-B5C3-4D99-B752-5950E0B588D6}" dt="2025-04-06T22:20:14.500" v="6295" actId="1038"/>
        <pc:sldMkLst>
          <pc:docMk/>
          <pc:sldMk cId="2717411637" sldId="2547"/>
        </pc:sldMkLst>
        <pc:spChg chg="add mod">
          <ac:chgData name="Lucy Xiaolu Wang" userId="d9b7a544-9749-4aea-aeb2-781426814991" providerId="ADAL" clId="{D2B440C7-B5C3-4D99-B752-5950E0B588D6}" dt="2025-04-06T22:20:14.500" v="6295" actId="1038"/>
          <ac:spMkLst>
            <pc:docMk/>
            <pc:sldMk cId="2717411637" sldId="2547"/>
            <ac:spMk id="3" creationId="{5D20070B-83E8-33A3-F8B2-120935492362}"/>
          </ac:spMkLst>
        </pc:spChg>
        <pc:picChg chg="mod">
          <ac:chgData name="Lucy Xiaolu Wang" userId="d9b7a544-9749-4aea-aeb2-781426814991" providerId="ADAL" clId="{D2B440C7-B5C3-4D99-B752-5950E0B588D6}" dt="2025-04-06T22:20:07.220" v="6288" actId="1038"/>
          <ac:picMkLst>
            <pc:docMk/>
            <pc:sldMk cId="2717411637" sldId="2547"/>
            <ac:picMk id="5" creationId="{554D13D9-F323-47E7-6E2E-4A285562408A}"/>
          </ac:picMkLst>
        </pc:picChg>
      </pc:sldChg>
      <pc:sldChg chg="addSp modSp mod">
        <pc:chgData name="Lucy Xiaolu Wang" userId="d9b7a544-9749-4aea-aeb2-781426814991" providerId="ADAL" clId="{D2B440C7-B5C3-4D99-B752-5950E0B588D6}" dt="2025-04-06T22:41:57.980" v="7300" actId="1076"/>
        <pc:sldMkLst>
          <pc:docMk/>
          <pc:sldMk cId="3274144665" sldId="2548"/>
        </pc:sldMkLst>
        <pc:spChg chg="mod">
          <ac:chgData name="Lucy Xiaolu Wang" userId="d9b7a544-9749-4aea-aeb2-781426814991" providerId="ADAL" clId="{D2B440C7-B5C3-4D99-B752-5950E0B588D6}" dt="2025-04-06T22:39:34.728" v="7073" actId="20577"/>
          <ac:spMkLst>
            <pc:docMk/>
            <pc:sldMk cId="3274144665" sldId="2548"/>
            <ac:spMk id="2" creationId="{3705CB60-2202-DE5E-4FD6-B957E9DBA906}"/>
          </ac:spMkLst>
        </pc:spChg>
        <pc:spChg chg="mod">
          <ac:chgData name="Lucy Xiaolu Wang" userId="d9b7a544-9749-4aea-aeb2-781426814991" providerId="ADAL" clId="{D2B440C7-B5C3-4D99-B752-5950E0B588D6}" dt="2025-04-06T22:41:52.282" v="7299" actId="14100"/>
          <ac:spMkLst>
            <pc:docMk/>
            <pc:sldMk cId="3274144665" sldId="2548"/>
            <ac:spMk id="3" creationId="{D2C00D84-EC44-0C2C-6A17-1207B9F28D87}"/>
          </ac:spMkLst>
        </pc:spChg>
        <pc:spChg chg="add mod">
          <ac:chgData name="Lucy Xiaolu Wang" userId="d9b7a544-9749-4aea-aeb2-781426814991" providerId="ADAL" clId="{D2B440C7-B5C3-4D99-B752-5950E0B588D6}" dt="2025-04-06T22:41:57.980" v="7300" actId="1076"/>
          <ac:spMkLst>
            <pc:docMk/>
            <pc:sldMk cId="3274144665" sldId="2548"/>
            <ac:spMk id="4" creationId="{D0B0873F-7DB1-4E14-BA86-50BEDC0C01A2}"/>
          </ac:spMkLst>
        </pc:spChg>
        <pc:picChg chg="mod">
          <ac:chgData name="Lucy Xiaolu Wang" userId="d9b7a544-9749-4aea-aeb2-781426814991" providerId="ADAL" clId="{D2B440C7-B5C3-4D99-B752-5950E0B588D6}" dt="2025-04-06T22:41:43.654" v="7298" actId="1038"/>
          <ac:picMkLst>
            <pc:docMk/>
            <pc:sldMk cId="3274144665" sldId="2548"/>
            <ac:picMk id="5" creationId="{FAF33DA4-48AF-47B0-49FA-6CA5351B33F9}"/>
          </ac:picMkLst>
        </pc:picChg>
      </pc:sldChg>
      <pc:sldChg chg="addSp modSp mod">
        <pc:chgData name="Lucy Xiaolu Wang" userId="d9b7a544-9749-4aea-aeb2-781426814991" providerId="ADAL" clId="{D2B440C7-B5C3-4D99-B752-5950E0B588D6}" dt="2025-04-06T22:48:31.560" v="7674" actId="1076"/>
        <pc:sldMkLst>
          <pc:docMk/>
          <pc:sldMk cId="2306224190" sldId="2549"/>
        </pc:sldMkLst>
        <pc:spChg chg="mod">
          <ac:chgData name="Lucy Xiaolu Wang" userId="d9b7a544-9749-4aea-aeb2-781426814991" providerId="ADAL" clId="{D2B440C7-B5C3-4D99-B752-5950E0B588D6}" dt="2025-04-06T22:48:05.090" v="7626" actId="20577"/>
          <ac:spMkLst>
            <pc:docMk/>
            <pc:sldMk cId="2306224190" sldId="2549"/>
            <ac:spMk id="2" creationId="{09B4C02B-4C76-23C9-A5FA-1191C68A2B92}"/>
          </ac:spMkLst>
        </pc:spChg>
        <pc:spChg chg="add mod">
          <ac:chgData name="Lucy Xiaolu Wang" userId="d9b7a544-9749-4aea-aeb2-781426814991" providerId="ADAL" clId="{D2B440C7-B5C3-4D99-B752-5950E0B588D6}" dt="2025-04-06T22:48:31.560" v="7674" actId="1076"/>
          <ac:spMkLst>
            <pc:docMk/>
            <pc:sldMk cId="2306224190" sldId="2549"/>
            <ac:spMk id="4" creationId="{D26555FC-1946-477A-FE64-2C3E94A7AB7E}"/>
          </ac:spMkLst>
        </pc:spChg>
        <pc:picChg chg="mod">
          <ac:chgData name="Lucy Xiaolu Wang" userId="d9b7a544-9749-4aea-aeb2-781426814991" providerId="ADAL" clId="{D2B440C7-B5C3-4D99-B752-5950E0B588D6}" dt="2025-04-06T22:48:24.016" v="7673" actId="1036"/>
          <ac:picMkLst>
            <pc:docMk/>
            <pc:sldMk cId="2306224190" sldId="2549"/>
            <ac:picMk id="7" creationId="{75D89FD3-0653-DDD5-FF38-557E1E85C498}"/>
          </ac:picMkLst>
        </pc:picChg>
      </pc:sldChg>
      <pc:sldChg chg="addSp modSp mod">
        <pc:chgData name="Lucy Xiaolu Wang" userId="d9b7a544-9749-4aea-aeb2-781426814991" providerId="ADAL" clId="{D2B440C7-B5C3-4D99-B752-5950E0B588D6}" dt="2025-04-06T22:38:31.701" v="6949" actId="20577"/>
        <pc:sldMkLst>
          <pc:docMk/>
          <pc:sldMk cId="1336599825" sldId="2550"/>
        </pc:sldMkLst>
        <pc:spChg chg="mod">
          <ac:chgData name="Lucy Xiaolu Wang" userId="d9b7a544-9749-4aea-aeb2-781426814991" providerId="ADAL" clId="{D2B440C7-B5C3-4D99-B752-5950E0B588D6}" dt="2025-04-06T22:38:31.701" v="6949" actId="20577"/>
          <ac:spMkLst>
            <pc:docMk/>
            <pc:sldMk cId="1336599825" sldId="2550"/>
            <ac:spMk id="2" creationId="{605887F4-7207-434E-701F-F3F8CC772220}"/>
          </ac:spMkLst>
        </pc:spChg>
        <pc:spChg chg="add mod">
          <ac:chgData name="Lucy Xiaolu Wang" userId="d9b7a544-9749-4aea-aeb2-781426814991" providerId="ADAL" clId="{D2B440C7-B5C3-4D99-B752-5950E0B588D6}" dt="2025-04-06T22:17:37.244" v="6242" actId="1076"/>
          <ac:spMkLst>
            <pc:docMk/>
            <pc:sldMk cId="1336599825" sldId="2550"/>
            <ac:spMk id="3" creationId="{32BC4C7F-8513-66AF-231A-93503B190B58}"/>
          </ac:spMkLst>
        </pc:spChg>
        <pc:spChg chg="mod">
          <ac:chgData name="Lucy Xiaolu Wang" userId="d9b7a544-9749-4aea-aeb2-781426814991" providerId="ADAL" clId="{D2B440C7-B5C3-4D99-B752-5950E0B588D6}" dt="2025-04-06T22:38:10.794" v="6931" actId="20577"/>
          <ac:spMkLst>
            <pc:docMk/>
            <pc:sldMk cId="1336599825" sldId="2550"/>
            <ac:spMk id="6" creationId="{686F014D-BF1F-F5EB-CC89-72FECA92F64E}"/>
          </ac:spMkLst>
        </pc:spChg>
        <pc:picChg chg="mod">
          <ac:chgData name="Lucy Xiaolu Wang" userId="d9b7a544-9749-4aea-aeb2-781426814991" providerId="ADAL" clId="{D2B440C7-B5C3-4D99-B752-5950E0B588D6}" dt="2025-04-06T22:36:33.185" v="6798" actId="1035"/>
          <ac:picMkLst>
            <pc:docMk/>
            <pc:sldMk cId="1336599825" sldId="2550"/>
            <ac:picMk id="5" creationId="{E1321B77-BDF8-5C0B-3B7F-FC5424C0BB1B}"/>
          </ac:picMkLst>
        </pc:picChg>
      </pc:sldChg>
      <pc:sldChg chg="modSp new mod ord modAnim">
        <pc:chgData name="Lucy Xiaolu Wang" userId="d9b7a544-9749-4aea-aeb2-781426814991" providerId="ADAL" clId="{D2B440C7-B5C3-4D99-B752-5950E0B588D6}" dt="2025-04-07T03:32:41.550" v="12119" actId="20577"/>
        <pc:sldMkLst>
          <pc:docMk/>
          <pc:sldMk cId="2212945133" sldId="2551"/>
        </pc:sldMkLst>
        <pc:spChg chg="mod">
          <ac:chgData name="Lucy Xiaolu Wang" userId="d9b7a544-9749-4aea-aeb2-781426814991" providerId="ADAL" clId="{D2B440C7-B5C3-4D99-B752-5950E0B588D6}" dt="2025-04-07T03:04:41.271" v="10823" actId="20577"/>
          <ac:spMkLst>
            <pc:docMk/>
            <pc:sldMk cId="2212945133" sldId="2551"/>
            <ac:spMk id="2" creationId="{00BB3C2E-44C0-05BF-29F9-63AF8F4DA1CD}"/>
          </ac:spMkLst>
        </pc:spChg>
        <pc:spChg chg="mod">
          <ac:chgData name="Lucy Xiaolu Wang" userId="d9b7a544-9749-4aea-aeb2-781426814991" providerId="ADAL" clId="{D2B440C7-B5C3-4D99-B752-5950E0B588D6}" dt="2025-04-07T03:32:41.550" v="12119" actId="20577"/>
          <ac:spMkLst>
            <pc:docMk/>
            <pc:sldMk cId="2212945133" sldId="2551"/>
            <ac:spMk id="3" creationId="{9B6BB676-A878-DFD6-D13A-081F7A97194D}"/>
          </ac:spMkLst>
        </pc:spChg>
      </pc:sldChg>
      <pc:sldChg chg="modSp new mod">
        <pc:chgData name="Lucy Xiaolu Wang" userId="d9b7a544-9749-4aea-aeb2-781426814991" providerId="ADAL" clId="{D2B440C7-B5C3-4D99-B752-5950E0B588D6}" dt="2025-04-06T21:34:51.380" v="5641" actId="20577"/>
        <pc:sldMkLst>
          <pc:docMk/>
          <pc:sldMk cId="3385551082" sldId="2552"/>
        </pc:sldMkLst>
        <pc:spChg chg="mod">
          <ac:chgData name="Lucy Xiaolu Wang" userId="d9b7a544-9749-4aea-aeb2-781426814991" providerId="ADAL" clId="{D2B440C7-B5C3-4D99-B752-5950E0B588D6}" dt="2025-04-06T21:34:51.380" v="5641" actId="20577"/>
          <ac:spMkLst>
            <pc:docMk/>
            <pc:sldMk cId="3385551082" sldId="2552"/>
            <ac:spMk id="2" creationId="{AB7EEDD7-CCF5-0327-B6EC-F99A7924B3DB}"/>
          </ac:spMkLst>
        </pc:spChg>
      </pc:sldChg>
      <pc:sldChg chg="modSp new mod">
        <pc:chgData name="Lucy Xiaolu Wang" userId="d9b7a544-9749-4aea-aeb2-781426814991" providerId="ADAL" clId="{D2B440C7-B5C3-4D99-B752-5950E0B588D6}" dt="2025-04-06T21:35:11.145" v="5670" actId="20577"/>
        <pc:sldMkLst>
          <pc:docMk/>
          <pc:sldMk cId="889365270" sldId="2553"/>
        </pc:sldMkLst>
        <pc:spChg chg="mod">
          <ac:chgData name="Lucy Xiaolu Wang" userId="d9b7a544-9749-4aea-aeb2-781426814991" providerId="ADAL" clId="{D2B440C7-B5C3-4D99-B752-5950E0B588D6}" dt="2025-04-06T21:35:11.145" v="5670" actId="20577"/>
          <ac:spMkLst>
            <pc:docMk/>
            <pc:sldMk cId="889365270" sldId="2553"/>
            <ac:spMk id="2" creationId="{2D0B2B07-A768-C56F-2887-58F2944E2A66}"/>
          </ac:spMkLst>
        </pc:spChg>
      </pc:sldChg>
      <pc:sldChg chg="addSp delSp modSp new mod">
        <pc:chgData name="Lucy Xiaolu Wang" userId="d9b7a544-9749-4aea-aeb2-781426814991" providerId="ADAL" clId="{D2B440C7-B5C3-4D99-B752-5950E0B588D6}" dt="2025-04-06T22:17:59.340" v="6267" actId="20577"/>
        <pc:sldMkLst>
          <pc:docMk/>
          <pc:sldMk cId="3533919817" sldId="2554"/>
        </pc:sldMkLst>
        <pc:spChg chg="mod">
          <ac:chgData name="Lucy Xiaolu Wang" userId="d9b7a544-9749-4aea-aeb2-781426814991" providerId="ADAL" clId="{D2B440C7-B5C3-4D99-B752-5950E0B588D6}" dt="2025-04-06T21:39:08.898" v="5731" actId="20577"/>
          <ac:spMkLst>
            <pc:docMk/>
            <pc:sldMk cId="3533919817" sldId="2554"/>
            <ac:spMk id="2" creationId="{4FB18746-E17F-EACE-E9CC-84DF086B4E7B}"/>
          </ac:spMkLst>
        </pc:spChg>
        <pc:spChg chg="del">
          <ac:chgData name="Lucy Xiaolu Wang" userId="d9b7a544-9749-4aea-aeb2-781426814991" providerId="ADAL" clId="{D2B440C7-B5C3-4D99-B752-5950E0B588D6}" dt="2025-04-06T21:38:17.214" v="5672"/>
          <ac:spMkLst>
            <pc:docMk/>
            <pc:sldMk cId="3533919817" sldId="2554"/>
            <ac:spMk id="3" creationId="{629B9708-B63A-9B74-3C96-7553E5404AA4}"/>
          </ac:spMkLst>
        </pc:spChg>
        <pc:spChg chg="add mod">
          <ac:chgData name="Lucy Xiaolu Wang" userId="d9b7a544-9749-4aea-aeb2-781426814991" providerId="ADAL" clId="{D2B440C7-B5C3-4D99-B752-5950E0B588D6}" dt="2025-04-06T22:17:59.340" v="6267" actId="20577"/>
          <ac:spMkLst>
            <pc:docMk/>
            <pc:sldMk cId="3533919817" sldId="2554"/>
            <ac:spMk id="7" creationId="{4A979FF1-C278-0B86-E8CC-2BEA1103CA98}"/>
          </ac:spMkLst>
        </pc:spChg>
        <pc:picChg chg="add mod">
          <ac:chgData name="Lucy Xiaolu Wang" userId="d9b7a544-9749-4aea-aeb2-781426814991" providerId="ADAL" clId="{D2B440C7-B5C3-4D99-B752-5950E0B588D6}" dt="2025-04-06T21:42:31.868" v="5994" actId="1036"/>
          <ac:picMkLst>
            <pc:docMk/>
            <pc:sldMk cId="3533919817" sldId="2554"/>
            <ac:picMk id="5" creationId="{370B2562-4F56-6BEA-3BA6-E6194FFF8748}"/>
          </ac:picMkLst>
        </pc:picChg>
      </pc:sldChg>
      <pc:sldChg chg="addSp modSp new mod">
        <pc:chgData name="Lucy Xiaolu Wang" userId="d9b7a544-9749-4aea-aeb2-781426814991" providerId="ADAL" clId="{D2B440C7-B5C3-4D99-B752-5950E0B588D6}" dt="2025-04-06T22:14:37.502" v="6169"/>
        <pc:sldMkLst>
          <pc:docMk/>
          <pc:sldMk cId="1995091999" sldId="2555"/>
        </pc:sldMkLst>
        <pc:spChg chg="mod">
          <ac:chgData name="Lucy Xiaolu Wang" userId="d9b7a544-9749-4aea-aeb2-781426814991" providerId="ADAL" clId="{D2B440C7-B5C3-4D99-B752-5950E0B588D6}" dt="2025-04-06T21:44:33.132" v="6067" actId="20577"/>
          <ac:spMkLst>
            <pc:docMk/>
            <pc:sldMk cId="1995091999" sldId="2555"/>
            <ac:spMk id="2" creationId="{CA088C4A-5AEE-A5E3-936E-6A2C80AB1E75}"/>
          </ac:spMkLst>
        </pc:spChg>
        <pc:spChg chg="add mod">
          <ac:chgData name="Lucy Xiaolu Wang" userId="d9b7a544-9749-4aea-aeb2-781426814991" providerId="ADAL" clId="{D2B440C7-B5C3-4D99-B752-5950E0B588D6}" dt="2025-04-06T22:14:37.502" v="6169"/>
          <ac:spMkLst>
            <pc:docMk/>
            <pc:sldMk cId="1995091999" sldId="2555"/>
            <ac:spMk id="4" creationId="{31F83634-F06F-0E03-2DB5-2D2B70A2E3E0}"/>
          </ac:spMkLst>
        </pc:spChg>
        <pc:picChg chg="add mod">
          <ac:chgData name="Lucy Xiaolu Wang" userId="d9b7a544-9749-4aea-aeb2-781426814991" providerId="ADAL" clId="{D2B440C7-B5C3-4D99-B752-5950E0B588D6}" dt="2025-04-06T21:45:45.170" v="6078" actId="14100"/>
          <ac:picMkLst>
            <pc:docMk/>
            <pc:sldMk cId="1995091999" sldId="2555"/>
            <ac:picMk id="5" creationId="{13444663-FADE-6305-0C4A-3AEB2933193F}"/>
          </ac:picMkLst>
        </pc:picChg>
      </pc:sldChg>
      <pc:sldChg chg="addSp modSp new mod modAnim">
        <pc:chgData name="Lucy Xiaolu Wang" userId="d9b7a544-9749-4aea-aeb2-781426814991" providerId="ADAL" clId="{D2B440C7-B5C3-4D99-B752-5950E0B588D6}" dt="2025-04-07T03:34:48.615" v="12206" actId="1036"/>
        <pc:sldMkLst>
          <pc:docMk/>
          <pc:sldMk cId="1981419128" sldId="2556"/>
        </pc:sldMkLst>
        <pc:spChg chg="mod">
          <ac:chgData name="Lucy Xiaolu Wang" userId="d9b7a544-9749-4aea-aeb2-781426814991" providerId="ADAL" clId="{D2B440C7-B5C3-4D99-B752-5950E0B588D6}" dt="2025-04-07T03:34:48.615" v="12206" actId="1036"/>
          <ac:spMkLst>
            <pc:docMk/>
            <pc:sldMk cId="1981419128" sldId="2556"/>
            <ac:spMk id="2" creationId="{BD1C9D3E-EDC1-B6E8-2255-4A406379E0BB}"/>
          </ac:spMkLst>
        </pc:spChg>
        <pc:picChg chg="add mod">
          <ac:chgData name="Lucy Xiaolu Wang" userId="d9b7a544-9749-4aea-aeb2-781426814991" providerId="ADAL" clId="{D2B440C7-B5C3-4D99-B752-5950E0B588D6}" dt="2025-04-06T22:32:27.241" v="6383"/>
          <ac:picMkLst>
            <pc:docMk/>
            <pc:sldMk cId="1981419128" sldId="2556"/>
            <ac:picMk id="5" creationId="{6A1CD41A-65BA-BF2A-E7FB-C3FABD10AE22}"/>
          </ac:picMkLst>
        </pc:picChg>
      </pc:sldChg>
      <pc:sldChg chg="modSp new mod">
        <pc:chgData name="Lucy Xiaolu Wang" userId="d9b7a544-9749-4aea-aeb2-781426814991" providerId="ADAL" clId="{D2B440C7-B5C3-4D99-B752-5950E0B588D6}" dt="2025-04-06T22:50:11.458" v="7724" actId="20577"/>
        <pc:sldMkLst>
          <pc:docMk/>
          <pc:sldMk cId="3341933792" sldId="2557"/>
        </pc:sldMkLst>
        <pc:spChg chg="mod">
          <ac:chgData name="Lucy Xiaolu Wang" userId="d9b7a544-9749-4aea-aeb2-781426814991" providerId="ADAL" clId="{D2B440C7-B5C3-4D99-B752-5950E0B588D6}" dt="2025-04-06T22:50:11.458" v="7724" actId="20577"/>
          <ac:spMkLst>
            <pc:docMk/>
            <pc:sldMk cId="3341933792" sldId="2557"/>
            <ac:spMk id="2" creationId="{E884083A-52AB-DBDF-8229-DCC23E1D96EB}"/>
          </ac:spMkLst>
        </pc:spChg>
      </pc:sldChg>
      <pc:sldChg chg="modSp new mod">
        <pc:chgData name="Lucy Xiaolu Wang" userId="d9b7a544-9749-4aea-aeb2-781426814991" providerId="ADAL" clId="{D2B440C7-B5C3-4D99-B752-5950E0B588D6}" dt="2025-04-07T01:30:37.072" v="8176" actId="20577"/>
        <pc:sldMkLst>
          <pc:docMk/>
          <pc:sldMk cId="2295297459" sldId="2558"/>
        </pc:sldMkLst>
        <pc:spChg chg="mod">
          <ac:chgData name="Lucy Xiaolu Wang" userId="d9b7a544-9749-4aea-aeb2-781426814991" providerId="ADAL" clId="{D2B440C7-B5C3-4D99-B752-5950E0B588D6}" dt="2025-04-07T01:30:37.072" v="8176" actId="20577"/>
          <ac:spMkLst>
            <pc:docMk/>
            <pc:sldMk cId="2295297459" sldId="2558"/>
            <ac:spMk id="2" creationId="{2B73647E-1A25-38CB-1511-29F11EA4D646}"/>
          </ac:spMkLst>
        </pc:spChg>
      </pc:sldChg>
      <pc:sldChg chg="modSp new del mod">
        <pc:chgData name="Lucy Xiaolu Wang" userId="d9b7a544-9749-4aea-aeb2-781426814991" providerId="ADAL" clId="{D2B440C7-B5C3-4D99-B752-5950E0B588D6}" dt="2025-04-07T01:27:09.158" v="7782" actId="47"/>
        <pc:sldMkLst>
          <pc:docMk/>
          <pc:sldMk cId="3844104045" sldId="2558"/>
        </pc:sldMkLst>
        <pc:spChg chg="mod">
          <ac:chgData name="Lucy Xiaolu Wang" userId="d9b7a544-9749-4aea-aeb2-781426814991" providerId="ADAL" clId="{D2B440C7-B5C3-4D99-B752-5950E0B588D6}" dt="2025-04-06T22:51:09.907" v="7781" actId="20577"/>
          <ac:spMkLst>
            <pc:docMk/>
            <pc:sldMk cId="3844104045" sldId="2558"/>
            <ac:spMk id="2" creationId="{27D5D81D-82F5-E9D5-E875-B9C7883EF0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7" cy="466578"/>
          </a:xfrm>
          <a:prstGeom prst="rect">
            <a:avLst/>
          </a:prstGeom>
        </p:spPr>
        <p:txBody>
          <a:bodyPr vert="horz" lIns="92113" tIns="46056" rIns="92113" bIns="4605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172" y="0"/>
            <a:ext cx="3037627" cy="466578"/>
          </a:xfrm>
          <a:prstGeom prst="rect">
            <a:avLst/>
          </a:prstGeom>
        </p:spPr>
        <p:txBody>
          <a:bodyPr vert="horz" lIns="92113" tIns="46056" rIns="92113" bIns="46056" rtlCol="0"/>
          <a:lstStyle>
            <a:lvl1pPr algn="r">
              <a:defRPr sz="1200"/>
            </a:lvl1pPr>
          </a:lstStyle>
          <a:p>
            <a:fld id="{82E9C598-3BF1-4694-A618-906526EBDB0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823"/>
            <a:ext cx="3037627" cy="466578"/>
          </a:xfrm>
          <a:prstGeom prst="rect">
            <a:avLst/>
          </a:prstGeom>
        </p:spPr>
        <p:txBody>
          <a:bodyPr vert="horz" lIns="92113" tIns="46056" rIns="92113" bIns="4605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172" y="8829823"/>
            <a:ext cx="3037627" cy="466578"/>
          </a:xfrm>
          <a:prstGeom prst="rect">
            <a:avLst/>
          </a:prstGeom>
        </p:spPr>
        <p:txBody>
          <a:bodyPr vert="horz" lIns="92113" tIns="46056" rIns="92113" bIns="46056" rtlCol="0" anchor="b"/>
          <a:lstStyle>
            <a:lvl1pPr algn="r">
              <a:defRPr sz="1200"/>
            </a:lvl1pPr>
          </a:lstStyle>
          <a:p>
            <a:fld id="{AE281EA1-3E15-4CE9-A336-3B9FA06D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707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/>
            </a:lvl1pPr>
          </a:lstStyle>
          <a:p>
            <a:fld id="{0766526C-24B6-4CAB-8E8E-85A13ADA1832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71" tIns="46586" rIns="93171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/>
            </a:lvl1pPr>
          </a:lstStyle>
          <a:p>
            <a:fld id="{963F5536-7C40-4D79-8D59-3C9CBA8A02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16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EEA = </a:t>
            </a:r>
            <a:r>
              <a:rPr lang="en-US" sz="1800" b="0" i="0" u="none" strike="noStrike" baseline="0" dirty="0">
                <a:latin typeface="NimbusRomNo9L-Regu"/>
              </a:rPr>
              <a:t>European Union member states, Iceland, Liechtenstein, and Norway.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Mayo v. Prometheus (2012):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adjust drug dosage based on metabolite levels – not patent-eligible</a:t>
            </a:r>
            <a:r>
              <a:rPr lang="en-US" dirty="0"/>
              <a:t>; </a:t>
            </a:r>
          </a:p>
          <a:p>
            <a:r>
              <a:rPr lang="en-US" dirty="0"/>
              <a:t>Association for Molecular Pathology v. Myriad Genetics, Inc. (2013): naturally occur genes are not patent eligible. </a:t>
            </a:r>
          </a:p>
        </p:txBody>
      </p:sp>
    </p:spTree>
    <p:extLst>
      <p:ext uri="{BB962C8B-B14F-4D97-AF65-F5344CB8AC3E}">
        <p14:creationId xmlns:p14="http://schemas.microsoft.com/office/powerpoint/2010/main" val="386248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time-to-approval in our sample: 10 years</a:t>
            </a:r>
          </a:p>
        </p:txBody>
      </p:sp>
    </p:spTree>
    <p:extLst>
      <p:ext uri="{BB962C8B-B14F-4D97-AF65-F5344CB8AC3E}">
        <p14:creationId xmlns:p14="http://schemas.microsoft.com/office/powerpoint/2010/main" val="429316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primary patents do not fall into one ICD-9 disease category: congenital anomalies</a:t>
            </a:r>
          </a:p>
        </p:txBody>
      </p:sp>
    </p:spTree>
    <p:extLst>
      <p:ext uri="{BB962C8B-B14F-4D97-AF65-F5344CB8AC3E}">
        <p14:creationId xmlns:p14="http://schemas.microsoft.com/office/powerpoint/2010/main" val="160769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75048"/>
            <a:ext cx="8321675" cy="159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971800"/>
            <a:ext cx="6400800" cy="3124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8305800" cy="6858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308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74" indent="0">
              <a:buNone/>
              <a:defRPr sz="2800"/>
            </a:lvl2pPr>
            <a:lvl3pPr marL="913544" indent="0">
              <a:buNone/>
              <a:defRPr sz="2400"/>
            </a:lvl3pPr>
            <a:lvl4pPr marL="1370319" indent="0">
              <a:buNone/>
              <a:defRPr sz="2000"/>
            </a:lvl4pPr>
            <a:lvl5pPr marL="1827089" indent="0">
              <a:buNone/>
              <a:defRPr sz="2000"/>
            </a:lvl5pPr>
            <a:lvl6pPr marL="2283864" indent="0">
              <a:buNone/>
              <a:defRPr sz="2000"/>
            </a:lvl6pPr>
            <a:lvl7pPr marL="2740634" indent="0">
              <a:buNone/>
              <a:defRPr sz="2000"/>
            </a:lvl7pPr>
            <a:lvl8pPr marL="3197408" indent="0">
              <a:buNone/>
              <a:defRPr sz="2000"/>
            </a:lvl8pPr>
            <a:lvl9pPr marL="365417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098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16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9075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41985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99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143002"/>
            <a:ext cx="83216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4600"/>
            <a:ext cx="6400800" cy="3124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8305800" cy="6858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35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9560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9890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30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32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672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29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Aft>
                <a:spcPts val="1200"/>
              </a:spcAft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5977C-3ED8-4D7F-8127-DEA07EE9A0E1}"/>
              </a:ext>
            </a:extLst>
          </p:cNvPr>
          <p:cNvSpPr txBox="1"/>
          <p:nvPr userDrawn="1"/>
        </p:nvSpPr>
        <p:spPr>
          <a:xfrm>
            <a:off x="8411442" y="6566955"/>
            <a:ext cx="70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DDE10F-904A-47C7-9AE8-885C96F9E1C3}" type="slidenum">
              <a:rPr 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67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90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206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01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9075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419850" cy="64770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542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1" y="1143002"/>
            <a:ext cx="83216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4600"/>
            <a:ext cx="6400800" cy="3124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8305800" cy="6858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983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712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74" indent="0">
              <a:buNone/>
              <a:defRPr sz="1800"/>
            </a:lvl2pPr>
            <a:lvl3pPr marL="913544" indent="0">
              <a:buNone/>
              <a:defRPr sz="1600"/>
            </a:lvl3pPr>
            <a:lvl4pPr marL="1370319" indent="0">
              <a:buNone/>
              <a:defRPr sz="1400"/>
            </a:lvl4pPr>
            <a:lvl5pPr marL="1827089" indent="0">
              <a:buNone/>
              <a:defRPr sz="1400"/>
            </a:lvl5pPr>
            <a:lvl6pPr marL="2283864" indent="0">
              <a:buNone/>
              <a:defRPr sz="1400"/>
            </a:lvl6pPr>
            <a:lvl7pPr marL="2740634" indent="0">
              <a:buNone/>
              <a:defRPr sz="1400"/>
            </a:lvl7pPr>
            <a:lvl8pPr marL="3197408" indent="0">
              <a:buNone/>
              <a:defRPr sz="1400"/>
            </a:lvl8pPr>
            <a:lvl9pPr marL="365417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3904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373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7832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51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Aft>
                <a:spcPts val="1000"/>
              </a:spcAft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5977C-3ED8-4D7F-8127-DEA07EE9A0E1}"/>
              </a:ext>
            </a:extLst>
          </p:cNvPr>
          <p:cNvSpPr txBox="1"/>
          <p:nvPr userDrawn="1"/>
        </p:nvSpPr>
        <p:spPr>
          <a:xfrm>
            <a:off x="8411442" y="6566955"/>
            <a:ext cx="70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DDE10F-904A-47C7-9AE8-885C96F9E1C3}" type="slidenum">
              <a:rPr 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839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627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855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74" indent="0">
              <a:buNone/>
              <a:defRPr sz="2800"/>
            </a:lvl2pPr>
            <a:lvl3pPr marL="913544" indent="0">
              <a:buNone/>
              <a:defRPr sz="2400"/>
            </a:lvl3pPr>
            <a:lvl4pPr marL="1370319" indent="0">
              <a:buNone/>
              <a:defRPr sz="2000"/>
            </a:lvl4pPr>
            <a:lvl5pPr marL="1827089" indent="0">
              <a:buNone/>
              <a:defRPr sz="2000"/>
            </a:lvl5pPr>
            <a:lvl6pPr marL="2283864" indent="0">
              <a:buNone/>
              <a:defRPr sz="2000"/>
            </a:lvl6pPr>
            <a:lvl7pPr marL="2740634" indent="0">
              <a:buNone/>
              <a:defRPr sz="2000"/>
            </a:lvl7pPr>
            <a:lvl8pPr marL="3197408" indent="0">
              <a:buNone/>
              <a:defRPr sz="2000"/>
            </a:lvl8pPr>
            <a:lvl9pPr marL="365417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394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874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9075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41985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83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1" y="1143002"/>
            <a:ext cx="83216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14600"/>
            <a:ext cx="6400800" cy="31242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8305800" cy="6858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93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2608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74" indent="0">
              <a:buNone/>
              <a:defRPr sz="1800"/>
            </a:lvl2pPr>
            <a:lvl3pPr marL="913544" indent="0">
              <a:buNone/>
              <a:defRPr sz="1600"/>
            </a:lvl3pPr>
            <a:lvl4pPr marL="1370319" indent="0">
              <a:buNone/>
              <a:defRPr sz="1400"/>
            </a:lvl4pPr>
            <a:lvl5pPr marL="1827089" indent="0">
              <a:buNone/>
              <a:defRPr sz="1400"/>
            </a:lvl5pPr>
            <a:lvl6pPr marL="2283864" indent="0">
              <a:buNone/>
              <a:defRPr sz="1400"/>
            </a:lvl6pPr>
            <a:lvl7pPr marL="2740634" indent="0">
              <a:buNone/>
              <a:defRPr sz="1400"/>
            </a:lvl7pPr>
            <a:lvl8pPr marL="3197408" indent="0">
              <a:buNone/>
              <a:defRPr sz="1400"/>
            </a:lvl8pPr>
            <a:lvl9pPr marL="365417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40377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4349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781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74" indent="0">
              <a:buNone/>
              <a:defRPr sz="1800"/>
            </a:lvl2pPr>
            <a:lvl3pPr marL="913544" indent="0">
              <a:buNone/>
              <a:defRPr sz="1600"/>
            </a:lvl3pPr>
            <a:lvl4pPr marL="1370319" indent="0">
              <a:buNone/>
              <a:defRPr sz="1400"/>
            </a:lvl4pPr>
            <a:lvl5pPr marL="1827089" indent="0">
              <a:buNone/>
              <a:defRPr sz="1400"/>
            </a:lvl5pPr>
            <a:lvl6pPr marL="2283864" indent="0">
              <a:buNone/>
              <a:defRPr sz="1400"/>
            </a:lvl6pPr>
            <a:lvl7pPr marL="2740634" indent="0">
              <a:buNone/>
              <a:defRPr sz="1400"/>
            </a:lvl7pPr>
            <a:lvl8pPr marL="3197408" indent="0">
              <a:buNone/>
              <a:defRPr sz="1400"/>
            </a:lvl8pPr>
            <a:lvl9pPr marL="365417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1196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160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369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626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74" indent="0">
              <a:buNone/>
              <a:defRPr sz="2800"/>
            </a:lvl2pPr>
            <a:lvl3pPr marL="913544" indent="0">
              <a:buNone/>
              <a:defRPr sz="2400"/>
            </a:lvl3pPr>
            <a:lvl4pPr marL="1370319" indent="0">
              <a:buNone/>
              <a:defRPr sz="2000"/>
            </a:lvl4pPr>
            <a:lvl5pPr marL="1827089" indent="0">
              <a:buNone/>
              <a:defRPr sz="2000"/>
            </a:lvl5pPr>
            <a:lvl6pPr marL="2283864" indent="0">
              <a:buNone/>
              <a:defRPr sz="2000"/>
            </a:lvl6pPr>
            <a:lvl7pPr marL="2740634" indent="0">
              <a:buNone/>
              <a:defRPr sz="2000"/>
            </a:lvl7pPr>
            <a:lvl8pPr marL="3197408" indent="0">
              <a:buNone/>
              <a:defRPr sz="2000"/>
            </a:lvl8pPr>
            <a:lvl9pPr marL="365417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2797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98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52400"/>
            <a:ext cx="219075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41985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54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0767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74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4" indent="0">
              <a:buNone/>
              <a:defRPr sz="2000" b="1"/>
            </a:lvl2pPr>
            <a:lvl3pPr marL="913544" indent="0">
              <a:buNone/>
              <a:defRPr sz="1800" b="1"/>
            </a:lvl3pPr>
            <a:lvl4pPr marL="1370319" indent="0">
              <a:buNone/>
              <a:defRPr sz="1600" b="1"/>
            </a:lvl4pPr>
            <a:lvl5pPr marL="1827089" indent="0">
              <a:buNone/>
              <a:defRPr sz="1600" b="1"/>
            </a:lvl5pPr>
            <a:lvl6pPr marL="2283864" indent="0">
              <a:buNone/>
              <a:defRPr sz="1600" b="1"/>
            </a:lvl6pPr>
            <a:lvl7pPr marL="2740634" indent="0">
              <a:buNone/>
              <a:defRPr sz="1600" b="1"/>
            </a:lvl7pPr>
            <a:lvl8pPr marL="3197408" indent="0">
              <a:buNone/>
              <a:defRPr sz="1600" b="1"/>
            </a:lvl8pPr>
            <a:lvl9pPr marL="36541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328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B08C7-66E7-46A8-9F1D-B8DE7418C065}"/>
              </a:ext>
            </a:extLst>
          </p:cNvPr>
          <p:cNvSpPr txBox="1"/>
          <p:nvPr userDrawn="1"/>
        </p:nvSpPr>
        <p:spPr>
          <a:xfrm>
            <a:off x="8411442" y="6566955"/>
            <a:ext cx="70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8DDE10F-904A-47C7-9AE8-885C96F9E1C3}" type="slidenum">
              <a:rPr lang="en-US" sz="14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49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74" indent="0">
              <a:buNone/>
              <a:defRPr sz="1200"/>
            </a:lvl2pPr>
            <a:lvl3pPr marL="913544" indent="0">
              <a:buNone/>
              <a:defRPr sz="1000"/>
            </a:lvl3pPr>
            <a:lvl4pPr marL="1370319" indent="0">
              <a:buNone/>
              <a:defRPr sz="900"/>
            </a:lvl4pPr>
            <a:lvl5pPr marL="1827089" indent="0">
              <a:buNone/>
              <a:defRPr sz="900"/>
            </a:lvl5pPr>
            <a:lvl6pPr marL="2283864" indent="0">
              <a:buNone/>
              <a:defRPr sz="900"/>
            </a:lvl6pPr>
            <a:lvl7pPr marL="2740634" indent="0">
              <a:buNone/>
              <a:defRPr sz="900"/>
            </a:lvl7pPr>
            <a:lvl8pPr marL="3197408" indent="0">
              <a:buNone/>
              <a:defRPr sz="900"/>
            </a:lvl8pPr>
            <a:lvl9pPr marL="36541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89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lIns="91354" tIns="45678" rIns="91354" bIns="4567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charset="2"/>
              <a:ea typeface="ＭＳ Ｐゴシック" charset="-128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75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94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5pPr>
      <a:lvl6pPr marL="45677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354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031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70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5pPr>
      <a:lvl6pPr marL="2512248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6pPr>
      <a:lvl7pPr marL="2969022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7pPr>
      <a:lvl8pPr marL="3425793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8pPr>
      <a:lvl9pPr marL="3882564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lIns="91354" tIns="45678" rIns="91354" bIns="4567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charset="2"/>
              <a:ea typeface="ＭＳ Ｐゴシック" charset="-128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7791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5pPr>
      <a:lvl6pPr marL="45677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354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031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70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5pPr>
      <a:lvl6pPr marL="2512248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6pPr>
      <a:lvl7pPr marL="2969022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5793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2564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pitchFamily="18" charset="2"/>
              <a:ea typeface="ＭＳ Ｐゴシック" pitchFamily="34" charset="-128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94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lIns="91354" tIns="45678" rIns="91354" bIns="4567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charset="2"/>
              <a:ea typeface="ＭＳ Ｐゴシック" charset="-128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7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5pPr>
      <a:lvl6pPr marL="45677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354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031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70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0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Arial" panose="020B0604020202020204" pitchFamily="34" charset="0"/>
          <a:ea typeface="ＭＳ Ｐゴシック" charset="-128"/>
          <a:cs typeface="+mn-cs"/>
        </a:defRPr>
      </a:lvl5pPr>
      <a:lvl6pPr marL="2512248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6pPr>
      <a:lvl7pPr marL="2969022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7pPr>
      <a:lvl8pPr marL="3425793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8pPr>
      <a:lvl9pPr marL="3882564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lIns="91354" tIns="45678" rIns="91354" bIns="4567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charset="2"/>
              <a:ea typeface="ＭＳ Ｐゴシック" charset="-128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624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charset="0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5pPr>
      <a:lvl6pPr marL="45677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354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031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70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2248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6pPr>
      <a:lvl7pPr marL="2969022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5793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2564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82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2E249E"/>
          </a:solidFill>
          <a:ln>
            <a:noFill/>
          </a:ln>
        </p:spPr>
        <p:txBody>
          <a:bodyPr wrap="none" lIns="91354" tIns="45678" rIns="91354" bIns="4567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ymbol" charset="2"/>
              <a:ea typeface="ＭＳ Ｐゴシック" charset="-128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54" tIns="45678" rIns="91354" bIns="4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ＭＳ Ｐゴシック" charset="0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ea typeface="ＭＳ Ｐゴシック" charset="0"/>
          <a:cs typeface="ＭＳ Ｐゴシック" charset="-128"/>
        </a:defRPr>
      </a:lvl5pPr>
      <a:lvl6pPr marL="45677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6pPr>
      <a:lvl7pPr marL="91354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7pPr>
      <a:lvl8pPr marL="137031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8pPr>
      <a:lvl9pPr marL="18270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mss10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4225" indent="-227013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2248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6pPr>
      <a:lvl7pPr marL="2969022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7pPr>
      <a:lvl8pPr marL="3425793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8pPr>
      <a:lvl9pPr marL="3882564" indent="-228387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3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4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1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8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86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34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408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179" algn="l" defTabSz="913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uhj2@rpi.edu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xiaoluwang@umass.edu" TargetMode="External"/><Relationship Id="rId4" Type="http://schemas.openxmlformats.org/officeDocument/2006/relationships/hyperlink" Target="mailto:jianjinglin@umass.ed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91B6E28-201B-C653-5E9E-C42F1F2B4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25" y="3324225"/>
            <a:ext cx="7315200" cy="2819400"/>
          </a:xfrm>
        </p:spPr>
        <p:txBody>
          <a:bodyPr/>
          <a:lstStyle/>
          <a:p>
            <a:r>
              <a:rPr lang="en-US" dirty="0"/>
              <a:t>Jason Huh</a:t>
            </a:r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en-US" dirty="0" err="1"/>
              <a:t>Jianjing</a:t>
            </a:r>
            <a:r>
              <a:rPr lang="en-US" dirty="0"/>
              <a:t> Lin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b="1" dirty="0"/>
              <a:t>Lucy Xiaolu Wang</a:t>
            </a:r>
            <a:r>
              <a:rPr lang="en-US" baseline="30000" dirty="0"/>
              <a:t>2,3,4</a:t>
            </a:r>
            <a:endParaRPr lang="en-US" dirty="0"/>
          </a:p>
          <a:p>
            <a:endParaRPr lang="en-US" sz="2500" dirty="0"/>
          </a:p>
          <a:p>
            <a:r>
              <a:rPr lang="en-US" baseline="30000" dirty="0"/>
              <a:t>1</a:t>
            </a:r>
            <a:r>
              <a:rPr lang="en-US" dirty="0"/>
              <a:t> Rensselaer Polytechnic Institute</a:t>
            </a:r>
          </a:p>
          <a:p>
            <a:r>
              <a:rPr lang="en-US" baseline="30000" dirty="0"/>
              <a:t>2</a:t>
            </a:r>
            <a:r>
              <a:rPr lang="en-US" dirty="0"/>
              <a:t> University of Massachusetts Amherst</a:t>
            </a:r>
          </a:p>
          <a:p>
            <a:r>
              <a:rPr lang="en-US" baseline="30000" dirty="0"/>
              <a:t>3</a:t>
            </a:r>
            <a:r>
              <a:rPr lang="en-US" dirty="0"/>
              <a:t> Max Planck Institute for Innovation and Competition</a:t>
            </a:r>
          </a:p>
          <a:p>
            <a:r>
              <a:rPr lang="en-US" baseline="30000" dirty="0"/>
              <a:t>4</a:t>
            </a:r>
            <a:r>
              <a:rPr lang="en-US" dirty="0"/>
              <a:t> Canadian Centre for Health Economics</a:t>
            </a:r>
          </a:p>
          <a:p>
            <a:endParaRPr lang="en-US" sz="1500" dirty="0"/>
          </a:p>
          <a:p>
            <a:endParaRPr lang="en-US" dirty="0"/>
          </a:p>
          <a:p>
            <a:r>
              <a:rPr lang="en-US" dirty="0"/>
              <a:t>Applied Economics in Digital Health Workshop, ZEW 2025.6.6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13336-80B7-BCED-10D3-CFF6F00A4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1447800"/>
            <a:ext cx="8458200" cy="838200"/>
          </a:xfrm>
        </p:spPr>
        <p:txBody>
          <a:bodyPr/>
          <a:lstStyle/>
          <a:p>
            <a:r>
              <a:rPr lang="en-US" sz="3000" dirty="0"/>
              <a:t>Health IT Diffusion and Physician Labor Supply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73810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22CF30B-EB6A-122C-E0EA-ED0CD6DC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661"/>
            <a:ext cx="9144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62F1B-786D-0FA2-10FE-CA26966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treatment measure: sharp jumps in HIT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42086-9FA1-3E24-0EE1-AC4F1ADE2A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838200"/>
                <a:ext cx="8839200" cy="57912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Define treatment/control group à la the strategy in East et al. (AER 2023) </a:t>
                </a:r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Sharp jump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if adoption rate: </a:t>
                </a:r>
                <a:r>
                  <a:rPr lang="en-US" dirty="0" err="1"/>
                  <a:t>i</a:t>
                </a:r>
                <a:r>
                  <a:rPr lang="en-US" dirty="0"/>
                  <a:t>) 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+, or ii) increase 100+% at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42086-9FA1-3E24-0EE1-AC4F1ADE2A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38200"/>
                <a:ext cx="8839200" cy="5791200"/>
              </a:xfrm>
              <a:blipFill>
                <a:blip r:embed="rId4"/>
                <a:stretch>
                  <a:fillRect t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7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2F63-33DF-84AA-6D7E-9A106A5E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533400"/>
          </a:xfrm>
        </p:spPr>
        <p:txBody>
          <a:bodyPr/>
          <a:lstStyle/>
          <a:p>
            <a:r>
              <a:rPr lang="en-US" dirty="0"/>
              <a:t>Geographic variation in HIT and physician supply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893193D-28B5-D836-9352-E5D49E1B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842" y="1239880"/>
            <a:ext cx="9690096" cy="58140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B446C9-2711-BD77-AE05-5EE892F6A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791200"/>
          </a:xfrm>
        </p:spPr>
        <p:txBody>
          <a:bodyPr/>
          <a:lstStyle/>
          <a:p>
            <a:r>
              <a:rPr lang="en-US" dirty="0"/>
              <a:t>Outcome periods 2006-2018 with one-year lagged HIT 2005-2017</a:t>
            </a:r>
          </a:p>
        </p:txBody>
      </p:sp>
    </p:spTree>
    <p:extLst>
      <p:ext uri="{BB962C8B-B14F-4D97-AF65-F5344CB8AC3E}">
        <p14:creationId xmlns:p14="http://schemas.microsoft.com/office/powerpoint/2010/main" val="397034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FECF-0285-EEDC-46C8-495DD211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4" y="152400"/>
            <a:ext cx="8839200" cy="533400"/>
          </a:xfrm>
        </p:spPr>
        <p:txBody>
          <a:bodyPr/>
          <a:lstStyle/>
          <a:p>
            <a:r>
              <a:rPr lang="en-US" dirty="0"/>
              <a:t>Summary statistics in pre-treatment period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C6747-296D-B492-3C65-B7E27D6EE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2AE33-5600-6690-E475-A791BB09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6" y="762000"/>
            <a:ext cx="633350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9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A206-167F-803C-5F67-351BB2A8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strategy: dynamic </a:t>
            </a:r>
            <a:r>
              <a:rPr lang="en-US" dirty="0" err="1"/>
              <a:t>DiD</a:t>
            </a:r>
            <a:r>
              <a:rPr lang="en-US" dirty="0"/>
              <a:t> &amp; event studies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D2508-C3B8-43F8-966B-BAAFDF109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824" y="1001484"/>
                <a:ext cx="8763000" cy="6008916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Staggered </a:t>
                </a:r>
                <a:r>
                  <a:rPr lang="en-GB" sz="2000" dirty="0" err="1"/>
                  <a:t>DiD</a:t>
                </a:r>
                <a:r>
                  <a:rPr lang="en-GB" sz="2000" dirty="0"/>
                  <a:t> design exploits the variation in the timing of the sharp increase in county HIT adoption</a:t>
                </a:r>
                <a:r>
                  <a:rPr lang="en-GB" sz="1600" dirty="0"/>
                  <a:t> </a:t>
                </a:r>
                <a:r>
                  <a:rPr lang="en-GB" sz="1700" dirty="0">
                    <a:solidFill>
                      <a:schemeClr val="bg1">
                        <a:lumMod val="50000"/>
                      </a:schemeClr>
                    </a:solidFill>
                  </a:rPr>
                  <a:t>(De </a:t>
                </a:r>
                <a:r>
                  <a:rPr lang="en-GB" sz="1700" dirty="0" err="1">
                    <a:solidFill>
                      <a:schemeClr val="bg1">
                        <a:lumMod val="50000"/>
                      </a:schemeClr>
                    </a:solidFill>
                  </a:rPr>
                  <a:t>Chaisemartin</a:t>
                </a:r>
                <a:r>
                  <a:rPr lang="en-GB" sz="1700" dirty="0">
                    <a:solidFill>
                      <a:schemeClr val="bg1">
                        <a:lumMod val="50000"/>
                      </a:schemeClr>
                    </a:solidFill>
                  </a:rPr>
                  <a:t> &amp; </a:t>
                </a:r>
                <a:r>
                  <a:rPr lang="en-GB" sz="1700" dirty="0" err="1">
                    <a:solidFill>
                      <a:schemeClr val="bg1">
                        <a:lumMod val="50000"/>
                      </a:schemeClr>
                    </a:solidFill>
                  </a:rPr>
                  <a:t>d’Haultfoeuille</a:t>
                </a:r>
                <a:r>
                  <a:rPr lang="en-GB" sz="1700" dirty="0">
                    <a:solidFill>
                      <a:schemeClr val="bg1">
                        <a:lumMod val="50000"/>
                      </a:schemeClr>
                    </a:solidFill>
                  </a:rPr>
                  <a:t>, 2024)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𝑇𝑟𝑒𝑎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physician supply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matched with one-year lagged HIT treatment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: county-year observables controls: per-capita income, unemployment rate, %pop(65+), %Black, pop density, HHI (hospital), 2005-valued {Medicare advantage penetration rate, % college+ educated}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linear time trends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state-specific time trends,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denotes the state of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county and year fixed effects;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clustered at the state level </a:t>
                </a:r>
              </a:p>
              <a:p>
                <a:pPr lvl="1"/>
                <a:r>
                  <a:rPr lang="en-US" dirty="0"/>
                  <a:t>Regressions are weighted by county-year level population </a:t>
                </a:r>
                <a:endParaRPr lang="en-US" dirty="0">
                  <a:solidFill>
                    <a:schemeClr val="bg2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Event study specification: </a:t>
                </a:r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=−4,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×1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𝐸𝑣𝑒𝑟𝑇𝑟𝑒𝑎𝑡𝑒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Reference period t=0, treatment occurred in year 1 </a:t>
                </a:r>
                <a:r>
                  <a:rPr lang="en-US" dirty="0">
                    <a:solidFill>
                      <a:schemeClr val="bg2"/>
                    </a:solidFill>
                  </a:rPr>
                  <a:t>(as in </a:t>
                </a:r>
                <a:r>
                  <a:rPr lang="en-US" dirty="0" err="1">
                    <a:solidFill>
                      <a:schemeClr val="bg2"/>
                    </a:solidFill>
                  </a:rPr>
                  <a:t>dCDH</a:t>
                </a:r>
                <a:r>
                  <a:rPr lang="en-US" dirty="0">
                    <a:solidFill>
                      <a:schemeClr val="bg2"/>
                    </a:solidFill>
                  </a:rPr>
                  <a:t> 2024 setup)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FD2508-C3B8-43F8-966B-BAAFDF109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824" y="1001484"/>
                <a:ext cx="8763000" cy="6008916"/>
              </a:xfrm>
              <a:blipFill>
                <a:blip r:embed="rId2"/>
                <a:stretch>
                  <a:fillRect t="-406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4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D924-7D7B-6ECF-9831-08B62A75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diffusion &amp; HB physician: 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E0341-22AA-845E-7E30-2DC5EB35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990600"/>
            <a:ext cx="8915401" cy="5638800"/>
          </a:xfrm>
        </p:spPr>
        <p:txBody>
          <a:bodyPr/>
          <a:lstStyle/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Main outcome: HB physicians per 100k pop. </a:t>
            </a:r>
            <a:r>
              <a:rPr lang="en-US" i="1" dirty="0"/>
              <a:t>vs.</a:t>
            </a:r>
            <a:r>
              <a:rPr lang="en-US" dirty="0"/>
              <a:t> three falsification groups</a:t>
            </a:r>
          </a:p>
          <a:p>
            <a:pPr marL="0">
              <a:spcBef>
                <a:spcPts val="0"/>
              </a:spcBef>
              <a:spcAft>
                <a:spcPts val="1000"/>
              </a:spcAft>
            </a:pPr>
            <a:endParaRPr lang="en-US" dirty="0"/>
          </a:p>
        </p:txBody>
      </p:sp>
      <p:pic>
        <p:nvPicPr>
          <p:cNvPr id="7" name="Picture 6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B72836FB-F76F-4C6D-DE2F-04997B1E4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078"/>
            <a:ext cx="8801100" cy="5279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07510-3354-6E3B-E8B5-83ADFC0403B0}"/>
              </a:ext>
            </a:extLst>
          </p:cNvPr>
          <p:cNvSpPr txBox="1"/>
          <p:nvPr/>
        </p:nvSpPr>
        <p:spPr>
          <a:xfrm>
            <a:off x="2324100" y="1924050"/>
            <a:ext cx="6143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employed by the federal gov (e.g., Army, Navy, Air Force, VA, PH)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8FBA-5C84-8C99-795E-37BFA70BDDFB}"/>
              </a:ext>
            </a:extLst>
          </p:cNvPr>
          <p:cNvSpPr txBox="1"/>
          <p:nvPr/>
        </p:nvSpPr>
        <p:spPr>
          <a:xfrm>
            <a:off x="3100358" y="2239216"/>
            <a:ext cx="6043642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hose not provide patient care but work in research/teaching/admin.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8C488-6A8B-E5BF-20DD-0FDD9E36F38B}"/>
              </a:ext>
            </a:extLst>
          </p:cNvPr>
          <p:cNvSpPr txBox="1"/>
          <p:nvPr/>
        </p:nvSpPr>
        <p:spPr>
          <a:xfrm>
            <a:off x="1609725" y="2751051"/>
            <a:ext cx="5943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dermatology, aerospace med., forensic pathology, med genetics, occupational meds, nuclear meds, PH &amp; general preventive med. 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8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6746-4B50-FC99-31C2-00816713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3350"/>
            <a:ext cx="8991600" cy="533400"/>
          </a:xfrm>
        </p:spPr>
        <p:txBody>
          <a:bodyPr/>
          <a:lstStyle/>
          <a:p>
            <a:r>
              <a:rPr lang="en-US" dirty="0"/>
              <a:t>Heterogeneity cross-specialty within HB physicians</a:t>
            </a:r>
          </a:p>
        </p:txBody>
      </p:sp>
      <p:pic>
        <p:nvPicPr>
          <p:cNvPr id="5" name="Content Placeholder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14150335-D13F-C627-2FF2-F24F99D08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88" y="1190624"/>
            <a:ext cx="9368132" cy="56197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47873-2E5C-A7AD-F697-8A897D679B4E}"/>
              </a:ext>
            </a:extLst>
          </p:cNvPr>
          <p:cNvSpPr txBox="1"/>
          <p:nvPr/>
        </p:nvSpPr>
        <p:spPr>
          <a:xfrm>
            <a:off x="785886" y="822396"/>
            <a:ext cx="848662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allergy and immunology, cardiovascular disease, gastroenterology, internal medicine (general, subspecialties), pediatrics (general, subspecialties, cardiology), pulmonary disease.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09EC5-2C64-D108-0A96-78B4D08F7EAD}"/>
              </a:ext>
            </a:extLst>
          </p:cNvPr>
          <p:cNvSpPr txBox="1"/>
          <p:nvPr/>
        </p:nvSpPr>
        <p:spPr>
          <a:xfrm>
            <a:off x="2990850" y="1464256"/>
            <a:ext cx="615315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Surgical</a:t>
            </a: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colon/rectal surgery, general surgery, neurological surgery, obstetrics-gynecology (general, subsp.), ophthalmology, orthopedic surgery, otolaryngology, plastic surgery, thoracic surgery, urology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01E1-7DCC-AEE4-7860-940A6BB9E98C}"/>
              </a:ext>
            </a:extLst>
          </p:cNvPr>
          <p:cNvSpPr txBox="1"/>
          <p:nvPr/>
        </p:nvSpPr>
        <p:spPr>
          <a:xfrm>
            <a:off x="785886" y="5363635"/>
            <a:ext cx="813435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5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anesthesiology, radiology, diagnostic</a:t>
            </a:r>
            <a:r>
              <a:rPr lang="en-US" sz="1550" b="0" i="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radiology, emergency med., general preventive med., neurology, pathology (anatomic/clinical), physical medicine/rehabilitation, radiation oncology, transplant surgery, vascular med., other specialties, unspecified. </a:t>
            </a:r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3E1A3-8DA0-B7E3-7DC1-65DE5F34A234}"/>
              </a:ext>
            </a:extLst>
          </p:cNvPr>
          <p:cNvSpPr txBox="1"/>
          <p:nvPr/>
        </p:nvSpPr>
        <p:spPr>
          <a:xfrm>
            <a:off x="4315322" y="2400735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55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GP</a:t>
            </a:r>
            <a:r>
              <a:rPr lang="en-US" sz="155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general</a:t>
            </a:r>
            <a:r>
              <a:rPr lang="en-US" sz="1550" b="0" i="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practice, family medicine (general subspecialties)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5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243C-08CB-153F-2481-701CC8C9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Diffusion or Physician Practice Consolidation?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C454-DD3E-B4E5-77D9-2FDAC90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143000"/>
            <a:ext cx="9067800" cy="5486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Consolidations (vertical/horizontal) may expand physician networks and accelerate HIT adoption within health systems simultaneously…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system</a:t>
            </a:r>
            <a:r>
              <a:rPr lang="en-US" dirty="0"/>
              <a:t> is defined as either an </a:t>
            </a:r>
            <a:r>
              <a:rPr lang="en-US" dirty="0">
                <a:solidFill>
                  <a:srgbClr val="0070C0"/>
                </a:solidFill>
              </a:rPr>
              <a:t>independent</a:t>
            </a:r>
            <a:r>
              <a:rPr lang="en-US" dirty="0"/>
              <a:t> hospital or an </a:t>
            </a:r>
            <a:r>
              <a:rPr lang="en-US" dirty="0">
                <a:solidFill>
                  <a:srgbClr val="0070C0"/>
                </a:solidFill>
              </a:rPr>
              <a:t>integrated</a:t>
            </a:r>
            <a:r>
              <a:rPr lang="en-US" dirty="0"/>
              <a:t> health care delivery </a:t>
            </a:r>
            <a:r>
              <a:rPr lang="en-US" dirty="0">
                <a:solidFill>
                  <a:srgbClr val="0070C0"/>
                </a:solidFill>
              </a:rPr>
              <a:t>network</a:t>
            </a:r>
            <a:r>
              <a:rPr lang="en-US" dirty="0"/>
              <a:t> w </a:t>
            </a:r>
            <a:r>
              <a:rPr lang="en-US" dirty="0">
                <a:solidFill>
                  <a:srgbClr val="0070C0"/>
                </a:solidFill>
              </a:rPr>
              <a:t>multiple hospitals </a:t>
            </a:r>
            <a:r>
              <a:rPr lang="en-US" dirty="0"/>
              <a:t>and affiliated </a:t>
            </a:r>
            <a:r>
              <a:rPr lang="en-US" dirty="0">
                <a:solidFill>
                  <a:srgbClr val="0070C0"/>
                </a:solidFill>
              </a:rPr>
              <a:t>non-hospital facilities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Health systems acquire physician practices to get more patients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chemeClr val="bg2"/>
                </a:solidFill>
              </a:rPr>
              <a:t>(Baker et al., 2016)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Systems, w greater financial &amp; tech capacities, often adopt HIT early</a:t>
            </a:r>
            <a:r>
              <a:rPr lang="en-US" sz="1500" dirty="0">
                <a:solidFill>
                  <a:schemeClr val="bg2"/>
                </a:solidFill>
              </a:rPr>
              <a:t> (Agha 2014)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We identify health system that experienced …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merger &amp; acquisition (M&amp;A)</a:t>
            </a:r>
            <a:r>
              <a:rPr lang="en-US" dirty="0"/>
              <a:t>, if the </a:t>
            </a:r>
            <a:r>
              <a:rPr lang="en-US" dirty="0">
                <a:solidFill>
                  <a:srgbClr val="0070C0"/>
                </a:solidFill>
              </a:rPr>
              <a:t># hospitals within the system increased </a:t>
            </a:r>
            <a:r>
              <a:rPr lang="en-US" dirty="0"/>
              <a:t>in a given year compared to the previous year.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vertical integration (VI)</a:t>
            </a:r>
            <a:r>
              <a:rPr lang="en-US" dirty="0"/>
              <a:t>, if the </a:t>
            </a:r>
            <a:r>
              <a:rPr lang="en-US" dirty="0">
                <a:solidFill>
                  <a:srgbClr val="0070C0"/>
                </a:solidFill>
              </a:rPr>
              <a:t># ambulatory care units </a:t>
            </a:r>
            <a:r>
              <a:rPr lang="en-US" dirty="0"/>
              <a:t>within the system increased in a given year compared to the previous year.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Aggregate: county-level, substantial M&amp;A/VIs if &gt; median (over sample)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0.167 for M&amp;As and 0.25 for VIs (VIs are more common than M&amp;As here)</a:t>
            </a:r>
          </a:p>
        </p:txBody>
      </p:sp>
    </p:spTree>
    <p:extLst>
      <p:ext uri="{BB962C8B-B14F-4D97-AF65-F5344CB8AC3E}">
        <p14:creationId xmlns:p14="http://schemas.microsoft.com/office/powerpoint/2010/main" val="120792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9D3E-EDC1-B6E8-2255-4A406379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52400"/>
            <a:ext cx="8991600" cy="533400"/>
          </a:xfrm>
        </p:spPr>
        <p:txBody>
          <a:bodyPr/>
          <a:lstStyle/>
          <a:p>
            <a:r>
              <a:rPr lang="en-US" dirty="0"/>
              <a:t>Robust results in counties with limited consolidation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365C2-2839-5562-355B-B7990B0A1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6A1CD41A-65BA-BF2A-E7FB-C3FABD10A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246"/>
            <a:ext cx="9144000" cy="54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1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3805D-B7A3-2B2B-9685-5B6B72C8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144000" cy="533400"/>
          </a:xfrm>
        </p:spPr>
        <p:txBody>
          <a:bodyPr/>
          <a:lstStyle/>
          <a:p>
            <a:r>
              <a:rPr lang="en-US" dirty="0"/>
              <a:t>Heterogeneity by physician career stage (age group)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6F49-F4E7-E525-D44C-AE626ECB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49086"/>
            <a:ext cx="87630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Early-career (under 45), mid-career (45-64), late-career (65+)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Note: AHRF does not distinguish HB vs office-based physician by age groups</a:t>
            </a:r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2979312-2AD1-1B56-7B7C-81B7CB8C6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6"/>
            <a:ext cx="9144000" cy="54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0F8A89D-3720-AA73-E613-5481F215C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" y="1741519"/>
            <a:ext cx="8953500" cy="5370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B907B-B911-0CFA-90BD-0E7FAEBC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by Physician Shortage Area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5DBB-87FB-F5D0-EA4B-40878F90D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by Health Professional Shortage Area (HPSA) designation status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 county is ever-HPSA if at least part of the county was ever designated as having a shortage of primary care practitioners. 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3E69ACD-2FC3-56DD-FDA8-051CB56BB8B0}"/>
              </a:ext>
            </a:extLst>
          </p:cNvPr>
          <p:cNvSpPr/>
          <p:nvPr/>
        </p:nvSpPr>
        <p:spPr>
          <a:xfrm>
            <a:off x="6743699" y="1676009"/>
            <a:ext cx="2286001" cy="3160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age x HPSA interaction</a:t>
            </a:r>
          </a:p>
        </p:txBody>
      </p:sp>
    </p:spTree>
    <p:extLst>
      <p:ext uri="{BB962C8B-B14F-4D97-AF65-F5344CB8AC3E}">
        <p14:creationId xmlns:p14="http://schemas.microsoft.com/office/powerpoint/2010/main" val="41396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BED-D490-6D33-E068-79CC7930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Rising US HIT investments enables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18D1-C42E-BED7-6D01-0794D030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23950"/>
            <a:ext cx="8534400" cy="5638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US allocated over $30 billion to health IT adoption via HITECH Act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/>
                </a:solidFill>
              </a:rPr>
              <a:t>Health Information Technology for Economic and Clinical Health (HITECH) Act and Affordable Care Act (ACA) 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Extensive research on HIT impact on quality and cost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But: limited understanding of </a:t>
            </a:r>
            <a:r>
              <a:rPr lang="en-US" dirty="0">
                <a:solidFill>
                  <a:srgbClr val="0070C0"/>
                </a:solidFill>
              </a:rPr>
              <a:t>HIT</a:t>
            </a:r>
            <a:r>
              <a:rPr lang="en-US" dirty="0"/>
              <a:t> impact on </a:t>
            </a:r>
            <a:r>
              <a:rPr lang="en-US" dirty="0">
                <a:solidFill>
                  <a:srgbClr val="0070C0"/>
                </a:solidFill>
              </a:rPr>
              <a:t>physician labor supply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Focus: </a:t>
            </a:r>
            <a:r>
              <a:rPr lang="en-US" b="1" dirty="0">
                <a:solidFill>
                  <a:schemeClr val="bg2"/>
                </a:solidFill>
              </a:rPr>
              <a:t>C</a:t>
            </a:r>
            <a:r>
              <a:rPr lang="en-US" dirty="0">
                <a:solidFill>
                  <a:schemeClr val="bg2"/>
                </a:solidFill>
              </a:rPr>
              <a:t>omputerized </a:t>
            </a:r>
            <a:r>
              <a:rPr lang="en-US" b="1" dirty="0">
                <a:solidFill>
                  <a:schemeClr val="bg2"/>
                </a:solidFill>
              </a:rPr>
              <a:t>P</a:t>
            </a:r>
            <a:r>
              <a:rPr lang="en-US" dirty="0">
                <a:solidFill>
                  <a:schemeClr val="bg2"/>
                </a:solidFill>
              </a:rPr>
              <a:t>rovider </a:t>
            </a:r>
            <a:r>
              <a:rPr lang="en-US" b="1" dirty="0">
                <a:solidFill>
                  <a:schemeClr val="bg2"/>
                </a:solidFill>
              </a:rPr>
              <a:t>O</a:t>
            </a:r>
            <a:r>
              <a:rPr lang="en-US" dirty="0">
                <a:solidFill>
                  <a:schemeClr val="bg2"/>
                </a:solidFill>
              </a:rPr>
              <a:t>rder </a:t>
            </a:r>
            <a:r>
              <a:rPr lang="en-US" b="1" dirty="0">
                <a:solidFill>
                  <a:schemeClr val="bg2"/>
                </a:solidFill>
              </a:rPr>
              <a:t>E</a:t>
            </a:r>
            <a:r>
              <a:rPr lang="en-US" dirty="0">
                <a:solidFill>
                  <a:schemeClr val="bg2"/>
                </a:solidFill>
              </a:rPr>
              <a:t>ntry (CPOE), an advanced HIT and the key component of HITECH Meaningful Use (MU) criteria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E-enter treatment orders, integrate patient info and clinical guidelines, and communicate with pharmacy, laboratory, and other departments 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</a:rPr>
              <a:t>In contrast, basic HIT systems, e.g., clinical decision systems, store patient data in digital database and provide clinical treatment support 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Research question: How does </a:t>
            </a:r>
            <a:r>
              <a:rPr lang="en-US" dirty="0">
                <a:solidFill>
                  <a:srgbClr val="0070C0"/>
                </a:solidFill>
              </a:rPr>
              <a:t>advanced HIT adoption</a:t>
            </a:r>
            <a:r>
              <a:rPr lang="en-US" dirty="0"/>
              <a:t> affect </a:t>
            </a:r>
            <a:r>
              <a:rPr lang="en-US" dirty="0">
                <a:solidFill>
                  <a:srgbClr val="0070C0"/>
                </a:solidFill>
              </a:rPr>
              <a:t>aggregate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hospital-based (HB) physician supply </a:t>
            </a:r>
            <a:r>
              <a:rPr lang="en-US" dirty="0"/>
              <a:t>at the county level?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Extensive</a:t>
            </a:r>
            <a:r>
              <a:rPr lang="en-US" dirty="0"/>
              <a:t> margin: physician </a:t>
            </a:r>
            <a:r>
              <a:rPr lang="en-US" dirty="0">
                <a:solidFill>
                  <a:srgbClr val="0070C0"/>
                </a:solidFill>
              </a:rPr>
              <a:t>count per 100k </a:t>
            </a:r>
            <a:r>
              <a:rPr lang="en-US" dirty="0"/>
              <a:t>population </a:t>
            </a:r>
            <a:r>
              <a:rPr lang="en-US" dirty="0">
                <a:solidFill>
                  <a:schemeClr val="bg2"/>
                </a:solidFill>
              </a:rPr>
              <a:t>(main analysis)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Intensive</a:t>
            </a:r>
            <a:r>
              <a:rPr lang="en-US" dirty="0"/>
              <a:t> margin: patient </a:t>
            </a:r>
            <a:r>
              <a:rPr lang="en-US" dirty="0">
                <a:solidFill>
                  <a:srgbClr val="0070C0"/>
                </a:solidFill>
              </a:rPr>
              <a:t>care volume </a:t>
            </a:r>
            <a:r>
              <a:rPr lang="en-US" dirty="0">
                <a:solidFill>
                  <a:schemeClr val="bg2"/>
                </a:solidFill>
              </a:rPr>
              <a:t>(supplementary analysis)</a:t>
            </a:r>
          </a:p>
        </p:txBody>
      </p:sp>
    </p:spTree>
    <p:extLst>
      <p:ext uri="{BB962C8B-B14F-4D97-AF65-F5344CB8AC3E}">
        <p14:creationId xmlns:p14="http://schemas.microsoft.com/office/powerpoint/2010/main" val="25573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3D2C-DB6F-8275-16AC-CCC72E2C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dirty="0"/>
              <a:t>Potential Mechanism: the Financial Impact of HIT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06619-CA7A-45D7-EA17-39A24EE7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2" y="1143004"/>
            <a:ext cx="8817428" cy="5486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HIT investment costs $$$ and time… Is it worthwhile?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Do HB </a:t>
            </a:r>
            <a:r>
              <a:rPr lang="en-US" dirty="0">
                <a:solidFill>
                  <a:srgbClr val="0070C0"/>
                </a:solidFill>
              </a:rPr>
              <a:t>physicians</a:t>
            </a:r>
            <a:r>
              <a:rPr lang="en-US" dirty="0"/>
              <a:t> benefit financially from practicing in areas with HIT?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Do </a:t>
            </a:r>
            <a:r>
              <a:rPr lang="en-US" dirty="0">
                <a:solidFill>
                  <a:srgbClr val="0070C0"/>
                </a:solidFill>
              </a:rPr>
              <a:t>hospital</a:t>
            </a:r>
            <a:r>
              <a:rPr lang="en-US" dirty="0"/>
              <a:t> benefit financially from HIT and the comp. human capital?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Ideally, we want detailed data on physician payments across payers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In practice, we use three proxies for physician/hospital’s performance: 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[physician] 1) avg </a:t>
            </a:r>
            <a:r>
              <a:rPr lang="en-US" dirty="0">
                <a:solidFill>
                  <a:srgbClr val="0070C0"/>
                </a:solidFill>
              </a:rPr>
              <a:t>Medicare-allowed amounts</a:t>
            </a:r>
            <a:r>
              <a:rPr lang="en-US" dirty="0"/>
              <a:t> per HB physician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(incl. Medicare payments, patient deductibles and coinsurance, and any third-party contributions)</a:t>
            </a:r>
            <a:r>
              <a:rPr lang="en-US" dirty="0"/>
              <a:t>, 2) avg </a:t>
            </a:r>
            <a:r>
              <a:rPr lang="en-US" dirty="0">
                <a:solidFill>
                  <a:srgbClr val="0070C0"/>
                </a:solidFill>
              </a:rPr>
              <a:t># of distinct Medicare beneficiaries</a:t>
            </a:r>
            <a:r>
              <a:rPr lang="en-US" dirty="0"/>
              <a:t> per HB physicians</a:t>
            </a:r>
          </a:p>
          <a:p>
            <a:pPr lvl="2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id. HB docs as these w 90+% services in hosp. inpatient/ER (CMS </a:t>
            </a:r>
            <a:r>
              <a:rPr lang="en-US" dirty="0" err="1"/>
              <a:t>defn</a:t>
            </a:r>
            <a:r>
              <a:rPr lang="en-US" dirty="0"/>
              <a:t>.), then compute county-level avg measures over all HB docs by county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[hospital] 3) </a:t>
            </a:r>
            <a:r>
              <a:rPr lang="en-US" dirty="0">
                <a:solidFill>
                  <a:srgbClr val="0070C0"/>
                </a:solidFill>
              </a:rPr>
              <a:t>average hospital profit </a:t>
            </a:r>
            <a:r>
              <a:rPr lang="en-US" dirty="0"/>
              <a:t>across hospitals within each county</a:t>
            </a:r>
          </a:p>
          <a:p>
            <a:pPr marL="457200" lvl="1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Test a financial mechanism through which HIT affects/retains HB docs</a:t>
            </a:r>
          </a:p>
        </p:txBody>
      </p:sp>
    </p:spTree>
    <p:extLst>
      <p:ext uri="{BB962C8B-B14F-4D97-AF65-F5344CB8AC3E}">
        <p14:creationId xmlns:p14="http://schemas.microsoft.com/office/powerpoint/2010/main" val="27915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A493-D4DD-DDE7-757F-E220B42E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" y="130628"/>
            <a:ext cx="9144000" cy="533400"/>
          </a:xfrm>
        </p:spPr>
        <p:txBody>
          <a:bodyPr/>
          <a:lstStyle/>
          <a:p>
            <a:r>
              <a:rPr lang="en-US" dirty="0"/>
              <a:t>Increased financial metrics for physicians &amp; hospitals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26B65-844B-A0B6-62FA-CD9E57F7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F61D4CBB-74FD-DF68-E0E2-A72EDD366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991191"/>
            <a:ext cx="9144000" cy="54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EDD7-CCF5-0327-B6EC-F99A7924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by utilization: doc supply &amp; care vol.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8109D-A1FA-1D34-41F2-81D3CB3B6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4" y="1230086"/>
            <a:ext cx="89916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Knowing that $ goes up. Given the interplay between </a:t>
            </a:r>
            <a:r>
              <a:rPr lang="en-US" dirty="0">
                <a:solidFill>
                  <a:srgbClr val="0070C0"/>
                </a:solidFill>
              </a:rPr>
              <a:t>provider capacity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service demand</a:t>
            </a:r>
            <a:r>
              <a:rPr lang="en-US" dirty="0"/>
              <a:t>, how about </a:t>
            </a:r>
            <a:r>
              <a:rPr lang="en-US" dirty="0">
                <a:solidFill>
                  <a:srgbClr val="0070C0"/>
                </a:solidFill>
              </a:rPr>
              <a:t>patient care utilization </a:t>
            </a:r>
            <a:r>
              <a:rPr lang="en-US" dirty="0"/>
              <a:t>post treatment?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Specifically, whether physician supply responses to HIT diffusion vary by </a:t>
            </a:r>
            <a:r>
              <a:rPr lang="en-US" dirty="0">
                <a:solidFill>
                  <a:srgbClr val="0070C0"/>
                </a:solidFill>
              </a:rPr>
              <a:t>pre-period local health care utilization levels</a:t>
            </a:r>
            <a:r>
              <a:rPr lang="en-US" dirty="0"/>
              <a:t>? And how this, in turn, influences </a:t>
            </a:r>
            <a:r>
              <a:rPr lang="en-US" dirty="0">
                <a:solidFill>
                  <a:srgbClr val="0070C0"/>
                </a:solidFill>
              </a:rPr>
              <a:t>subsequent service use</a:t>
            </a:r>
            <a:r>
              <a:rPr lang="en-US" dirty="0"/>
              <a:t>? (demand-supply dynamics)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Two main utilization measures: </a:t>
            </a:r>
            <a:r>
              <a:rPr lang="en-US" dirty="0">
                <a:solidFill>
                  <a:srgbClr val="0070C0"/>
                </a:solidFill>
              </a:rPr>
              <a:t>outpatient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inpatient surgical operations</a:t>
            </a:r>
            <a:r>
              <a:rPr lang="en-US" dirty="0"/>
              <a:t> at short-term general hospitals, per 100k pop (county level)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1900" dirty="0"/>
              <a:t>Other measures: outpatient visits and Medicare inpatient discharges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1900" dirty="0">
                <a:solidFill>
                  <a:srgbClr val="0070C0"/>
                </a:solidFill>
              </a:rPr>
              <a:t>Outpatient elective surgeries </a:t>
            </a:r>
            <a:r>
              <a:rPr lang="en-US" sz="1900" dirty="0"/>
              <a:t>has the </a:t>
            </a:r>
            <a:r>
              <a:rPr lang="en-US" sz="1900" dirty="0">
                <a:solidFill>
                  <a:srgbClr val="0070C0"/>
                </a:solidFill>
              </a:rPr>
              <a:t>highest profit margins</a:t>
            </a:r>
            <a:r>
              <a:rPr lang="en-US" sz="1900" dirty="0"/>
              <a:t>, thus are where we expect highest increases in docs/vols (extensive, intensive margin)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1900" dirty="0"/>
              <a:t>Inpatient surgery volume may not respond, but more HB docs are still good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1900" dirty="0"/>
              <a:t>Esp. where the pre-period demand are moderate (geo w growth potentials)</a:t>
            </a:r>
          </a:p>
        </p:txBody>
      </p:sp>
    </p:spTree>
    <p:extLst>
      <p:ext uri="{BB962C8B-B14F-4D97-AF65-F5344CB8AC3E}">
        <p14:creationId xmlns:p14="http://schemas.microsoft.com/office/powerpoint/2010/main" val="33855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8151-66AF-7C11-F28A-8B610697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by utilization, by surgery tertiles</a:t>
            </a:r>
          </a:p>
        </p:txBody>
      </p:sp>
      <p:pic>
        <p:nvPicPr>
          <p:cNvPr id="5" name="Picture 4" descr="A collage of graphs&#10;&#10;AI-generated content may be incorrect.">
            <a:extLst>
              <a:ext uri="{FF2B5EF4-FFF2-40B4-BE49-F238E27FC236}">
                <a16:creationId xmlns:a16="http://schemas.microsoft.com/office/drawing/2014/main" id="{BCD51D0B-091B-2163-A8C9-AB25627C38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71" y="762000"/>
            <a:ext cx="7213787" cy="6181344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BB03A10D-45B3-3EF4-ECBA-B591E5D8F479}"/>
              </a:ext>
            </a:extLst>
          </p:cNvPr>
          <p:cNvSpPr/>
          <p:nvPr/>
        </p:nvSpPr>
        <p:spPr>
          <a:xfrm>
            <a:off x="8305800" y="5954486"/>
            <a:ext cx="685800" cy="5334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yvars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2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5713-D6F6-9E74-7F7A-D802B05A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327F4B-7D99-BB79-18A5-DAC5F26D8C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90600"/>
                <a:ext cx="8534400" cy="58674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Alternative </a:t>
                </a:r>
                <a:r>
                  <a:rPr lang="en-US" dirty="0">
                    <a:solidFill>
                      <a:srgbClr val="0070C0"/>
                    </a:solidFill>
                  </a:rPr>
                  <a:t>subsamples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Counties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dirty="0"/>
                  <a:t> distinct adoption rates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Counties that never had zero HB physicians 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Balanced panel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periods before and after treatment 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endParaRPr lang="en-US" sz="1200" dirty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Alternative model </a:t>
                </a:r>
                <a:r>
                  <a:rPr lang="en-US" dirty="0">
                    <a:solidFill>
                      <a:srgbClr val="0070C0"/>
                    </a:solidFill>
                  </a:rPr>
                  <a:t>specifications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Models without state-specific time trends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Models without county-year level controls 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endParaRPr lang="en-US" sz="1200" dirty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Alternative staggered </a:t>
                </a:r>
                <a:r>
                  <a:rPr lang="en-US" dirty="0" err="1"/>
                  <a:t>DiD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estimators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 err="1"/>
                  <a:t>Borusyal</a:t>
                </a:r>
                <a:r>
                  <a:rPr lang="en-US" dirty="0"/>
                  <a:t> et al., 2024; Callaway &amp; Sant’Anna, 2021; Sun &amp; Abraham, 2021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endParaRPr lang="en-US" sz="1200" dirty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Alternative HIT </a:t>
                </a:r>
                <a:r>
                  <a:rPr lang="en-US" dirty="0">
                    <a:solidFill>
                      <a:srgbClr val="0070C0"/>
                    </a:solidFill>
                  </a:rPr>
                  <a:t>measures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CPOE or physician documentation (PD), another advanced HIT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327F4B-7D99-BB79-18A5-DAC5F26D8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90600"/>
                <a:ext cx="8534400" cy="5867400"/>
              </a:xfrm>
              <a:blipFill>
                <a:blip r:embed="rId2"/>
                <a:stretch>
                  <a:fillRect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390451AC-B169-C303-AE57-F66CC7F91B05}"/>
              </a:ext>
            </a:extLst>
          </p:cNvPr>
          <p:cNvSpPr/>
          <p:nvPr/>
        </p:nvSpPr>
        <p:spPr>
          <a:xfrm>
            <a:off x="7975747" y="990600"/>
            <a:ext cx="1170432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subsample</a:t>
            </a:r>
          </a:p>
        </p:txBody>
      </p:sp>
      <p:sp>
        <p:nvSpPr>
          <p:cNvPr id="5" name="Rectangle 4">
            <a:hlinkClick r:id="rId4" action="ppaction://hlinksldjump"/>
            <a:extLst>
              <a:ext uri="{FF2B5EF4-FFF2-40B4-BE49-F238E27FC236}">
                <a16:creationId xmlns:a16="http://schemas.microsoft.com/office/drawing/2014/main" id="{7DA0E256-CD19-9575-D5D1-7005B9CB974B}"/>
              </a:ext>
            </a:extLst>
          </p:cNvPr>
          <p:cNvSpPr/>
          <p:nvPr/>
        </p:nvSpPr>
        <p:spPr>
          <a:xfrm>
            <a:off x="7786987" y="3009900"/>
            <a:ext cx="141732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specifications</a:t>
            </a:r>
          </a:p>
        </p:txBody>
      </p:sp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03338A4C-F39A-CCE8-39B7-A746B8DE554C}"/>
              </a:ext>
            </a:extLst>
          </p:cNvPr>
          <p:cNvSpPr/>
          <p:nvPr/>
        </p:nvSpPr>
        <p:spPr>
          <a:xfrm>
            <a:off x="7975747" y="4550228"/>
            <a:ext cx="1170432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estimators</a:t>
            </a:r>
          </a:p>
        </p:txBody>
      </p:sp>
      <p:sp>
        <p:nvSpPr>
          <p:cNvPr id="7" name="Rectangle 6">
            <a:hlinkClick r:id="rId6" action="ppaction://hlinksldjump"/>
            <a:extLst>
              <a:ext uri="{FF2B5EF4-FFF2-40B4-BE49-F238E27FC236}">
                <a16:creationId xmlns:a16="http://schemas.microsoft.com/office/drawing/2014/main" id="{9A5DE330-7B67-D1B1-8307-FA784E8B2E94}"/>
              </a:ext>
            </a:extLst>
          </p:cNvPr>
          <p:cNvSpPr/>
          <p:nvPr/>
        </p:nvSpPr>
        <p:spPr>
          <a:xfrm>
            <a:off x="7975747" y="5785756"/>
            <a:ext cx="1170432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725629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647E-1A25-38CB-1511-29F11EA4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EB2F-519A-1C89-9DAF-E07507E4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24" y="1066800"/>
            <a:ext cx="8763000" cy="5573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Analyses based on </a:t>
            </a:r>
            <a:r>
              <a:rPr lang="en-US" i="1" dirty="0"/>
              <a:t>aggregate</a:t>
            </a:r>
            <a:r>
              <a:rPr lang="en-US" dirty="0"/>
              <a:t> data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ym typeface="Wingdings" panose="05000000000000000000" pitchFamily="2" charset="2"/>
              </a:rPr>
              <a:t> mitigate concerns about patient sorting (limited sorting at county level)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ym typeface="Wingdings" panose="05000000000000000000" pitchFamily="2" charset="2"/>
              </a:rPr>
              <a:t> limit our ability to disentangle changes at the physician level (e.g., replacing retiring physicians w junior docs, PCP vs specialists, roles…)</a:t>
            </a:r>
            <a:endParaRPr lang="en-US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Focus on </a:t>
            </a:r>
            <a:r>
              <a:rPr lang="en-US" i="1" dirty="0"/>
              <a:t>digital</a:t>
            </a:r>
            <a:r>
              <a:rPr lang="en-US" dirty="0"/>
              <a:t> tech but not fully capture </a:t>
            </a:r>
            <a:r>
              <a:rPr lang="en-US" i="1" dirty="0"/>
              <a:t>physical</a:t>
            </a:r>
            <a:r>
              <a:rPr lang="en-US" dirty="0"/>
              <a:t> med tech (data limit)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comprehensive controls mitigate concerns that other tech drive the results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Cannot distinguish more nuanced </a:t>
            </a:r>
            <a:r>
              <a:rPr lang="en-US" i="1" dirty="0"/>
              <a:t>source</a:t>
            </a:r>
            <a:r>
              <a:rPr lang="en-US" dirty="0"/>
              <a:t> of responses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domestic vs international physicians, initial vs lateral practice location choices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Not directly link with downstream </a:t>
            </a:r>
            <a:r>
              <a:rPr lang="en-US" i="1" dirty="0"/>
              <a:t>health outcomes</a:t>
            </a:r>
            <a:r>
              <a:rPr lang="en-US" dirty="0"/>
              <a:t>: HIT or docs?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HIT is one element within broader, team-based care delivery process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We demonstrate there can be direct and indirect effects via physician supply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DEF1-6F75-7F6D-B672-77BC0E33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8F71F-7662-FEEB-20F8-B15631C31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740" y="1038225"/>
                <a:ext cx="8948058" cy="581025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We find that </a:t>
                </a:r>
                <a:r>
                  <a:rPr lang="en-US" dirty="0">
                    <a:solidFill>
                      <a:srgbClr val="0070C0"/>
                    </a:solidFill>
                  </a:rPr>
                  <a:t>aggregate HB physician supply (county-level) </a:t>
                </a:r>
                <a:r>
                  <a:rPr lang="en-US" b="1" dirty="0">
                    <a:solidFill>
                      <a:srgbClr val="0070C0"/>
                    </a:solidFill>
                  </a:rPr>
                  <a:t>increases</a:t>
                </a:r>
                <a:r>
                  <a:rPr lang="en-US" dirty="0"/>
                  <a:t> after </a:t>
                </a:r>
                <a:r>
                  <a:rPr lang="en-US" dirty="0">
                    <a:solidFill>
                      <a:srgbClr val="0070C0"/>
                    </a:solidFill>
                  </a:rPr>
                  <a:t>rapid adoption of advanced HIT</a:t>
                </a:r>
                <a:r>
                  <a:rPr lang="en-US" dirty="0"/>
                  <a:t>, with effects concentrated among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More increases </a:t>
                </a:r>
                <a:r>
                  <a:rPr lang="en-US" dirty="0"/>
                  <a:t>in </a:t>
                </a:r>
                <a:r>
                  <a:rPr lang="en-US" dirty="0">
                    <a:solidFill>
                      <a:srgbClr val="0070C0"/>
                    </a:solidFill>
                  </a:rPr>
                  <a:t>medical/surgical </a:t>
                </a:r>
                <a:r>
                  <a:rPr lang="en-US" dirty="0"/>
                  <a:t>specialties: tied with data &amp; scheduling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Early-career physicians</a:t>
                </a:r>
                <a:r>
                  <a:rPr lang="en-US" dirty="0"/>
                  <a:t>: 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≤45</m:t>
                    </m:r>
                  </m:oMath>
                </a14:m>
                <a:r>
                  <a:rPr lang="en-US" dirty="0"/>
                  <a:t>, more movable and tech savvy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>
                    <a:solidFill>
                      <a:srgbClr val="0070C0"/>
                    </a:solidFill>
                  </a:rPr>
                  <a:t>Health professional shortage areas (HPSA)</a:t>
                </a:r>
                <a:r>
                  <a:rPr lang="en-US" dirty="0"/>
                  <a:t>: places w excess demand to care</a:t>
                </a:r>
                <a:endParaRPr lang="en-US" dirty="0">
                  <a:highlight>
                    <a:srgbClr val="FFFF00"/>
                  </a:highlight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000"/>
                  </a:spcAft>
                  <a:buNone/>
                </a:pPr>
                <a:endParaRPr lang="en-US" sz="1200" dirty="0">
                  <a:highlight>
                    <a:srgbClr val="FFFF00"/>
                  </a:highlight>
                </a:endParaRPr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Mechanism: treated counties showed better financial performance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Higher (per </a:t>
                </a:r>
                <a:r>
                  <a:rPr lang="en-US" dirty="0">
                    <a:solidFill>
                      <a:srgbClr val="0070C0"/>
                    </a:solidFill>
                  </a:rPr>
                  <a:t>physician</a:t>
                </a:r>
                <a:r>
                  <a:rPr lang="en-US" dirty="0"/>
                  <a:t>) avg </a:t>
                </a:r>
                <a:r>
                  <a:rPr lang="en-US" dirty="0">
                    <a:solidFill>
                      <a:srgbClr val="0070C0"/>
                    </a:solidFill>
                  </a:rPr>
                  <a:t>Medicare allowed payments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70C0"/>
                    </a:solidFill>
                  </a:rPr>
                  <a:t>patients treated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Increased </a:t>
                </a:r>
                <a:r>
                  <a:rPr lang="en-US" dirty="0">
                    <a:solidFill>
                      <a:srgbClr val="0070C0"/>
                    </a:solidFill>
                  </a:rPr>
                  <a:t>hospital profits</a:t>
                </a:r>
                <a:r>
                  <a:rPr lang="en-US" dirty="0"/>
                  <a:t>, and greater outpatient surgical volumes 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endParaRPr lang="en-US" sz="1200" dirty="0"/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Policy and managerial implications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Strategic HIT investment can </a:t>
                </a:r>
                <a:r>
                  <a:rPr lang="en-US" dirty="0">
                    <a:solidFill>
                      <a:srgbClr val="0070C0"/>
                    </a:solidFill>
                  </a:rPr>
                  <a:t>attract (/retain) </a:t>
                </a:r>
                <a:r>
                  <a:rPr lang="en-US" dirty="0"/>
                  <a:t>physicians to underserved areas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HIT (automation) appears to </a:t>
                </a:r>
                <a:r>
                  <a:rPr lang="en-US" dirty="0">
                    <a:solidFill>
                      <a:srgbClr val="0070C0"/>
                    </a:solidFill>
                  </a:rPr>
                  <a:t>complement</a:t>
                </a:r>
                <a:r>
                  <a:rPr lang="en-US" dirty="0"/>
                  <a:t> physician labor rather than substitute</a:t>
                </a:r>
              </a:p>
              <a:p>
                <a:pPr lvl="1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dirty="0"/>
                  <a:t>Health tech diffusion may help </a:t>
                </a:r>
                <a:r>
                  <a:rPr lang="en-US" dirty="0">
                    <a:solidFill>
                      <a:srgbClr val="0070C0"/>
                    </a:solidFill>
                  </a:rPr>
                  <a:t>reduce</a:t>
                </a:r>
                <a:r>
                  <a:rPr lang="en-US" dirty="0"/>
                  <a:t> geographic </a:t>
                </a:r>
                <a:r>
                  <a:rPr lang="en-US" dirty="0">
                    <a:solidFill>
                      <a:srgbClr val="0070C0"/>
                    </a:solidFill>
                  </a:rPr>
                  <a:t>disparity</a:t>
                </a:r>
                <a:r>
                  <a:rPr lang="en-US" dirty="0"/>
                  <a:t> in care access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8F71F-7662-FEEB-20F8-B15631C3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740" y="1038225"/>
                <a:ext cx="8948058" cy="5810250"/>
              </a:xfrm>
              <a:blipFill>
                <a:blip r:embed="rId2"/>
                <a:stretch>
                  <a:fillRect t="-420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9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8746-E17F-EACE-E9CC-84DF086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IT Diffusion and Physician Labor Supply</a:t>
            </a:r>
          </a:p>
        </p:txBody>
      </p:sp>
      <p:pic>
        <p:nvPicPr>
          <p:cNvPr id="5" name="Content Placeholder 4" descr="A close-up of words&#10;&#10;AI-generated content may be incorrect.">
            <a:extLst>
              <a:ext uri="{FF2B5EF4-FFF2-40B4-BE49-F238E27FC236}">
                <a16:creationId xmlns:a16="http://schemas.microsoft.com/office/drawing/2014/main" id="{370B2562-4F56-6BEA-3BA6-E6194FFF8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834119"/>
            <a:ext cx="9144000" cy="52251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79FF1-C278-0B86-E8CC-2BEA1103CA98}"/>
              </a:ext>
            </a:extLst>
          </p:cNvPr>
          <p:cNvSpPr txBox="1"/>
          <p:nvPr/>
        </p:nvSpPr>
        <p:spPr>
          <a:xfrm>
            <a:off x="123825" y="6064705"/>
            <a:ext cx="88392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Jason Huh (RPI), </a:t>
            </a:r>
            <a:r>
              <a:rPr lang="en-US" sz="1650" dirty="0" err="1">
                <a:latin typeface="Arial" panose="020B0604020202020204" pitchFamily="34" charset="0"/>
                <a:cs typeface="Arial" panose="020B0604020202020204" pitchFamily="34" charset="0"/>
              </a:rPr>
              <a:t>Jianjing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 Lin (UMass Amherst), Lucy X Wang (UMass Amherst; MPI; CCHE)</a:t>
            </a:r>
          </a:p>
          <a:p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Emails: 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huhj2@rpi.edu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jianjinglin@umass.edu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xiaoluwang@umass.edu</a:t>
            </a:r>
            <a:r>
              <a:rPr lang="en-US" sz="16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91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8C4A-5AEE-A5E3-936E-6A2C80AB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a CPOE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DB2-9B15-36DF-CCD2-5058E3CC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dical program&#10;&#10;AI-generated content may be incorrect.">
            <a:extLst>
              <a:ext uri="{FF2B5EF4-FFF2-40B4-BE49-F238E27FC236}">
                <a16:creationId xmlns:a16="http://schemas.microsoft.com/office/drawing/2014/main" id="{13444663-FADE-6305-0C4A-3AEB29331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0" y="744275"/>
            <a:ext cx="8448676" cy="611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31F83634-F06F-0E03-2DB5-2D2B70A2E3E0}"/>
              </a:ext>
            </a:extLst>
          </p:cNvPr>
          <p:cNvSpPr/>
          <p:nvPr/>
        </p:nvSpPr>
        <p:spPr>
          <a:xfrm>
            <a:off x="8486775" y="6353175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995091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083A-52AB-DBDF-8229-DCC23E1D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by career stage and HPSA status</a:t>
            </a:r>
          </a:p>
        </p:txBody>
      </p:sp>
      <p:pic>
        <p:nvPicPr>
          <p:cNvPr id="6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EB0874C1-4875-982A-1B04-359A87562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26" y="1466852"/>
            <a:ext cx="9563096" cy="4781548"/>
          </a:xfr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3122B433-6890-88A9-F171-61185A5E6ACA}"/>
              </a:ext>
            </a:extLst>
          </p:cNvPr>
          <p:cNvSpPr/>
          <p:nvPr/>
        </p:nvSpPr>
        <p:spPr>
          <a:xfrm>
            <a:off x="8131629" y="6517821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34193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6A59-FDA8-4032-5E88-274C3FB0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472A-48C4-1BB0-85D7-A2182E08C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514599"/>
            <a:ext cx="8305800" cy="4105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Intuitively, aggregate physician rate can go either way (empirical Qs):</a:t>
            </a:r>
          </a:p>
          <a:p>
            <a:pPr lvl="1"/>
            <a:r>
              <a:rPr lang="en-US" sz="1850" dirty="0">
                <a:solidFill>
                  <a:schemeClr val="bg2"/>
                </a:solidFill>
              </a:rPr>
              <a:t>More: “Time to hire more physicians to take full advantage of HIT!”</a:t>
            </a:r>
          </a:p>
          <a:p>
            <a:pPr lvl="1"/>
            <a:r>
              <a:rPr lang="en-US" sz="1850" dirty="0">
                <a:solidFill>
                  <a:schemeClr val="bg2"/>
                </a:solidFill>
              </a:rPr>
              <a:t>Less: “Time to automate and reduce docs (recover costs from HIT)!”</a:t>
            </a:r>
          </a:p>
          <a:p>
            <a:pPr lvl="1"/>
            <a:r>
              <a:rPr lang="en-US" sz="1850" dirty="0">
                <a:solidFill>
                  <a:schemeClr val="bg2"/>
                </a:solidFill>
              </a:rPr>
              <a:t>Same: “Docs come and go, on the net things may stay similar?”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dirty="0"/>
              <a:t>Exploit the county-level sharp adoption of advanced HIT (CPOE)</a:t>
            </a:r>
          </a:p>
          <a:p>
            <a:r>
              <a:rPr lang="en-US" dirty="0"/>
              <a:t>Show how the plausibly exogenous HIT diffusion patterns affect county-level HB physician per 100k pop, the heterogeneity by specialties, physician career stage, physician shortage area status</a:t>
            </a:r>
          </a:p>
          <a:p>
            <a:r>
              <a:rPr lang="en-US" dirty="0"/>
              <a:t>Test financial mechanism and downstream impact on care utilization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C8522A-6E7C-9232-0FFB-7E4FE7C30B9E}"/>
              </a:ext>
            </a:extLst>
          </p:cNvPr>
          <p:cNvSpPr/>
          <p:nvPr/>
        </p:nvSpPr>
        <p:spPr>
          <a:xfrm>
            <a:off x="647700" y="1066800"/>
            <a:ext cx="7848600" cy="1066800"/>
          </a:xfrm>
          <a:prstGeom prst="round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Q: How does advanced HIT adoption affect aggregate hospital-based physician supply at the county level?</a:t>
            </a:r>
          </a:p>
        </p:txBody>
      </p:sp>
    </p:spTree>
    <p:extLst>
      <p:ext uri="{BB962C8B-B14F-4D97-AF65-F5344CB8AC3E}">
        <p14:creationId xmlns:p14="http://schemas.microsoft.com/office/powerpoint/2010/main" val="22516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3FB9-4961-7BDC-B183-A9B87F5F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Heterogeneity by other utilization measures</a:t>
            </a:r>
          </a:p>
        </p:txBody>
      </p:sp>
      <p:pic>
        <p:nvPicPr>
          <p:cNvPr id="5" name="Picture 4" descr="A collage of graphs&#10;&#10;AI-generated content may be incorrect.">
            <a:extLst>
              <a:ext uri="{FF2B5EF4-FFF2-40B4-BE49-F238E27FC236}">
                <a16:creationId xmlns:a16="http://schemas.microsoft.com/office/drawing/2014/main" id="{554D13D9-F323-47E7-6E2E-4A28556240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8" y="761463"/>
            <a:ext cx="7214859" cy="6182262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5D20070B-83E8-33A3-F8B2-120935492362}"/>
              </a:ext>
            </a:extLst>
          </p:cNvPr>
          <p:cNvSpPr/>
          <p:nvPr/>
        </p:nvSpPr>
        <p:spPr>
          <a:xfrm>
            <a:off x="8382535" y="6267450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717411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C02B-4C76-23C9-A5FA-1191C68A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check: subsample sensitivity checks</a:t>
            </a:r>
          </a:p>
        </p:txBody>
      </p:sp>
      <p:pic>
        <p:nvPicPr>
          <p:cNvPr id="7" name="Picture 6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75D89FD3-0653-DDD5-FF38-557E1E85C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096583"/>
            <a:ext cx="9119508" cy="5470526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26555FC-1946-477A-FE64-2C3E94A7AB7E}"/>
              </a:ext>
            </a:extLst>
          </p:cNvPr>
          <p:cNvSpPr/>
          <p:nvPr/>
        </p:nvSpPr>
        <p:spPr>
          <a:xfrm>
            <a:off x="7867051" y="6580232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306224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0918-B47C-3540-B37C-0764D560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check: specification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5C35-DBC7-8D3C-F91D-2043A04C0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8" y="895350"/>
            <a:ext cx="8763001" cy="5791200"/>
          </a:xfrm>
        </p:spPr>
        <p:txBody>
          <a:bodyPr/>
          <a:lstStyle/>
          <a:p>
            <a:r>
              <a:rPr lang="en-US" dirty="0"/>
              <a:t>Note the main specification always include state-specific time trends and county-level (including county-year level) observables. </a:t>
            </a:r>
          </a:p>
        </p:txBody>
      </p:sp>
      <p:pic>
        <p:nvPicPr>
          <p:cNvPr id="5" name="Picture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68D2ACE3-40D2-826E-F90B-2E42336027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91" y="1668007"/>
            <a:ext cx="8763001" cy="5256668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C87CF006-8C51-F2DF-E859-54C95A2D9443}"/>
              </a:ext>
            </a:extLst>
          </p:cNvPr>
          <p:cNvSpPr/>
          <p:nvPr/>
        </p:nvSpPr>
        <p:spPr>
          <a:xfrm>
            <a:off x="8490204" y="6019800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74535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CB60-2202-DE5E-4FD6-B957E9DB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</a:t>
            </a:r>
            <a:r>
              <a:rPr lang="en-US" dirty="0" err="1"/>
              <a:t>DiD</a:t>
            </a:r>
            <a:r>
              <a:rPr lang="en-US" dirty="0"/>
              <a:t> estimators for the main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00D84-EC44-0C2C-6A17-1207B9F28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78414"/>
            <a:ext cx="8305800" cy="5750985"/>
          </a:xfrm>
        </p:spPr>
        <p:txBody>
          <a:bodyPr/>
          <a:lstStyle/>
          <a:p>
            <a:r>
              <a:rPr lang="en-US" dirty="0"/>
              <a:t>All estimators use t=-1 as the reference except </a:t>
            </a:r>
            <a:r>
              <a:rPr lang="en-US" dirty="0" err="1"/>
              <a:t>Borusyak</a:t>
            </a:r>
            <a:r>
              <a:rPr lang="en-US" dirty="0"/>
              <a:t> et al., which uses the earliest period as the baseline period. </a:t>
            </a:r>
          </a:p>
        </p:txBody>
      </p:sp>
      <p:pic>
        <p:nvPicPr>
          <p:cNvPr id="5" name="Picture 4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FAF33DA4-48AF-47B0-49FA-6CA5351B3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" y="1687415"/>
            <a:ext cx="8759382" cy="5118764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D0B0873F-7DB1-4E14-BA86-50BEDC0C01A2}"/>
              </a:ext>
            </a:extLst>
          </p:cNvPr>
          <p:cNvSpPr/>
          <p:nvPr/>
        </p:nvSpPr>
        <p:spPr>
          <a:xfrm>
            <a:off x="8229600" y="1396335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274144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87F4-7207-434E-701F-F3F8CC77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HIT measures: CPOE/PD adoption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E1321B77-BDF8-5C0B-3B7F-FC5424C0B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2019300"/>
            <a:ext cx="9105900" cy="455295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6F014D-BF1F-F5EB-CC89-72FECA92F64E}"/>
              </a:ext>
            </a:extLst>
          </p:cNvPr>
          <p:cNvSpPr txBox="1">
            <a:spLocks/>
          </p:cNvSpPr>
          <p:nvPr/>
        </p:nvSpPr>
        <p:spPr bwMode="auto">
          <a:xfrm>
            <a:off x="238124" y="952500"/>
            <a:ext cx="867727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ts val="1200"/>
              </a:spcAft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ＭＳ Ｐゴシック" charset="-128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4pPr>
            <a:lvl5pPr marL="2054225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5pPr>
            <a:lvl6pPr marL="2512248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69022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5793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2564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/>
              <a:t>Alt. HIT adoption measures: county-level sharp adoption of either CPOE or physician documentation (PD) – another advanced HIT component </a:t>
            </a:r>
            <a:r>
              <a:rPr lang="en-US" sz="1800" kern="0" dirty="0"/>
              <a:t>(noted in </a:t>
            </a:r>
            <a:r>
              <a:rPr lang="en-US" sz="1800" kern="0" dirty="0" err="1"/>
              <a:t>Dranove</a:t>
            </a:r>
            <a:r>
              <a:rPr lang="en-US" sz="1800" kern="0" dirty="0"/>
              <a:t> et al., 2014)</a:t>
            </a:r>
            <a:r>
              <a:rPr lang="en-US" kern="0" dirty="0"/>
              <a:t> but not core for HITECH act MU criteria. </a:t>
            </a:r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32BC4C7F-8513-66AF-231A-93503B190B58}"/>
              </a:ext>
            </a:extLst>
          </p:cNvPr>
          <p:cNvSpPr/>
          <p:nvPr/>
        </p:nvSpPr>
        <p:spPr>
          <a:xfrm>
            <a:off x="8001000" y="6562725"/>
            <a:ext cx="621792" cy="228600"/>
          </a:xfrm>
          <a:prstGeom prst="rect">
            <a:avLst/>
          </a:prstGeom>
          <a:solidFill>
            <a:srgbClr val="003F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33659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3C2E-44C0-05BF-29F9-63AF8F4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B676-A878-DFD6-D13A-081F7A971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990600"/>
            <a:ext cx="8610600" cy="563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Methods: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Event-study approach à la East et al. (2023), leveraging the sharp increase in adoption rates to separate the sample into treatment and control groups</a:t>
            </a:r>
          </a:p>
          <a:p>
            <a:pPr lvl="2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Here: use sharp increase in county-level advanced HIT adoption rate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Compare HB physicians per 100k in counties with rapid diffusion vs controls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Use De </a:t>
            </a:r>
            <a:r>
              <a:rPr lang="en-US" dirty="0" err="1"/>
              <a:t>Chaisemartin</a:t>
            </a:r>
            <a:r>
              <a:rPr lang="en-US" dirty="0"/>
              <a:t> &amp; </a:t>
            </a:r>
            <a:r>
              <a:rPr lang="en-US" dirty="0" err="1"/>
              <a:t>d’Haultfoeuille</a:t>
            </a:r>
            <a:r>
              <a:rPr lang="en-US" dirty="0"/>
              <a:t> (2024) as our main </a:t>
            </a:r>
            <a:r>
              <a:rPr lang="en-US" dirty="0" err="1"/>
              <a:t>DiD</a:t>
            </a:r>
            <a:r>
              <a:rPr lang="en-US" dirty="0"/>
              <a:t> estimator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Main results: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10.3% increase in county-level HB physicians per 100k post HIT adoption</a:t>
            </a:r>
          </a:p>
          <a:p>
            <a:pPr lvl="2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Effects primarily driven by medical and surgical specialties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Stronger effects among early-career docs and in areas with doc shortages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Physicians (hospitals) in treated counties received higher payments (profits)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Increased outpatient surgeries in counties w/ moderate pre-period volumes</a:t>
            </a:r>
          </a:p>
        </p:txBody>
      </p:sp>
    </p:spTree>
    <p:extLst>
      <p:ext uri="{BB962C8B-B14F-4D97-AF65-F5344CB8AC3E}">
        <p14:creationId xmlns:p14="http://schemas.microsoft.com/office/powerpoint/2010/main" val="22129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387-992A-C43C-FFCF-992E9EF3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and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30B10-6B4D-6AD2-434E-933EB28E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066800"/>
            <a:ext cx="8763000" cy="5638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The impact of Health IT</a:t>
            </a:r>
            <a:r>
              <a:rPr lang="en-US" dirty="0"/>
              <a:t>: new evidence on how HIT automation affect aggregate physician labor supply (high-skilled labor), and how the effects vary by specialty, career stage, shortage area status, and care utilization.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750" dirty="0">
                <a:solidFill>
                  <a:schemeClr val="bg2"/>
                </a:solidFill>
              </a:rPr>
              <a:t>(Miller &amp; Tucker, 2011; Agha, 2014; </a:t>
            </a:r>
            <a:r>
              <a:rPr lang="en-US" sz="1750" dirty="0" err="1">
                <a:solidFill>
                  <a:schemeClr val="bg2"/>
                </a:solidFill>
              </a:rPr>
              <a:t>Dranove</a:t>
            </a:r>
            <a:r>
              <a:rPr lang="en-US" sz="1750" dirty="0">
                <a:solidFill>
                  <a:schemeClr val="bg2"/>
                </a:solidFill>
              </a:rPr>
              <a:t> et al., 2014; McCullough et al., 2016; Freedman et al., 2018; Lu et al., 2018; Wang, 2021; Wang &amp; Bloch, 2023; Lin &amp; Olson, 2024; Glenn, 2024)</a:t>
            </a:r>
          </a:p>
          <a:p>
            <a:pPr marL="457200" lvl="1" indent="0">
              <a:buNone/>
            </a:pPr>
            <a:endParaRPr lang="en-US" sz="2000" dirty="0">
              <a:highlight>
                <a:srgbClr val="FFFF00"/>
              </a:highlight>
            </a:endParaRPr>
          </a:p>
          <a:p>
            <a:pPr>
              <a:spcBef>
                <a:spcPts val="0"/>
              </a:spcBef>
            </a:pPr>
            <a:r>
              <a:rPr lang="en-US" b="1" dirty="0"/>
              <a:t>Physician labor supply</a:t>
            </a:r>
            <a:r>
              <a:rPr lang="en-US" dirty="0"/>
              <a:t>: new technological angle that combines market-driven incentives and policy-led changes in the past decades, and study how digital technologies affect physicians, hospitals, and care provisions.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750" dirty="0">
                <a:solidFill>
                  <a:schemeClr val="bg2"/>
                </a:solidFill>
              </a:rPr>
              <a:t>(Baker &amp; Royalty, 2000; Garthwaite, 2012; </a:t>
            </a:r>
            <a:r>
              <a:rPr lang="en-US" sz="1750" dirty="0" err="1">
                <a:solidFill>
                  <a:schemeClr val="bg2"/>
                </a:solidFill>
              </a:rPr>
              <a:t>Buchmueller</a:t>
            </a:r>
            <a:r>
              <a:rPr lang="en-US" sz="1750" dirty="0">
                <a:solidFill>
                  <a:schemeClr val="bg2"/>
                </a:solidFill>
              </a:rPr>
              <a:t> et al., 2016; </a:t>
            </a:r>
            <a:r>
              <a:rPr lang="en-US" sz="1750" dirty="0" err="1">
                <a:solidFill>
                  <a:schemeClr val="bg2"/>
                </a:solidFill>
              </a:rPr>
              <a:t>Falcettoni</a:t>
            </a:r>
            <a:r>
              <a:rPr lang="en-US" sz="1750" dirty="0">
                <a:solidFill>
                  <a:schemeClr val="bg2"/>
                </a:solidFill>
              </a:rPr>
              <a:t>, 2018; Kulka &amp; McWeeny, 2018; </a:t>
            </a:r>
            <a:r>
              <a:rPr lang="en-US" sz="1750" dirty="0" err="1">
                <a:solidFill>
                  <a:schemeClr val="bg2"/>
                </a:solidFill>
              </a:rPr>
              <a:t>Neprash</a:t>
            </a:r>
            <a:r>
              <a:rPr lang="en-US" sz="1750" dirty="0">
                <a:solidFill>
                  <a:schemeClr val="bg2"/>
                </a:solidFill>
              </a:rPr>
              <a:t> et al., 2018; Huh, 2021; Curto &amp; Bhole, 2022; Huh &amp; Lin 2024; Khoury et al., 2024)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b="1" dirty="0"/>
              <a:t>Policy implications</a:t>
            </a:r>
            <a:r>
              <a:rPr lang="en-US" dirty="0"/>
              <a:t> and relevant insights for managerial practices. HIT investment can improve workforce efficiency and expand access to care (reduce disparity in access) while sustaining providers’ financial health.</a:t>
            </a:r>
          </a:p>
        </p:txBody>
      </p:sp>
    </p:spTree>
    <p:extLst>
      <p:ext uri="{BB962C8B-B14F-4D97-AF65-F5344CB8AC3E}">
        <p14:creationId xmlns:p14="http://schemas.microsoft.com/office/powerpoint/2010/main" val="42763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2B7A-A354-519F-EDFE-4B8191A7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context and HIT adoption trends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3B36D-52D3-85AB-463D-EBAFA67D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71500"/>
            <a:ext cx="9096374" cy="560069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endParaRPr lang="en-US" sz="100" dirty="0">
              <a:solidFill>
                <a:schemeClr val="bg2"/>
              </a:solidFill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Electronic health records (EHRs), the core component of HIT, were invented in 1970s but saw limited adoption until the 2000s. We focus on hospital HIT.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2010s: widespread hospital HIT adoption, driven by federal incentives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2009 HITECH Act (~ $30 billion allocation) on HIT adoption, meaningful use (MU); ACA indirect incentives (initiatives/provisions) require/facilitate HIT use.</a:t>
            </a:r>
            <a:endParaRPr lang="en-US" sz="100" dirty="0"/>
          </a:p>
        </p:txBody>
      </p:sp>
      <p:pic>
        <p:nvPicPr>
          <p:cNvPr id="5" name="Picture 4" descr="A graph of a graph and a graph of a graph&#10;&#10;AI-generated content may be incorrect.">
            <a:extLst>
              <a:ext uri="{FF2B5EF4-FFF2-40B4-BE49-F238E27FC236}">
                <a16:creationId xmlns:a16="http://schemas.microsoft.com/office/drawing/2014/main" id="{F51360FC-3A11-C232-311C-F6B3AA2F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609850"/>
            <a:ext cx="8763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0E19-D17F-4662-F0E5-7EDFCF0A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adoption measures: CPOE &amp; its functionality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1959FE-A001-ABF0-4451-532B6939C159}"/>
              </a:ext>
            </a:extLst>
          </p:cNvPr>
          <p:cNvSpPr txBox="1">
            <a:spLocks/>
          </p:cNvSpPr>
          <p:nvPr/>
        </p:nvSpPr>
        <p:spPr bwMode="auto">
          <a:xfrm>
            <a:off x="219075" y="923924"/>
            <a:ext cx="87630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54" tIns="45678" rIns="91354" bIns="45678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ts val="1200"/>
              </a:spcAft>
              <a:buSzPct val="80000"/>
              <a:buBlip>
                <a:blip r:embed="rId2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ＭＳ Ｐゴシック" charset="-128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4pPr>
            <a:lvl5pPr marL="2054225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+mn-cs"/>
              </a:defRPr>
            </a:lvl5pPr>
            <a:lvl6pPr marL="2512248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69022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5793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2564" indent="-228387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Computerized Provider Order Entry (CPOE): advanced HIT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Enable providers to </a:t>
            </a:r>
            <a:r>
              <a:rPr lang="en-US" kern="0" dirty="0">
                <a:solidFill>
                  <a:srgbClr val="0070C0"/>
                </a:solidFill>
              </a:rPr>
              <a:t>electronically enter</a:t>
            </a:r>
            <a:r>
              <a:rPr lang="en-US" kern="0" dirty="0"/>
              <a:t> medication, laboratory, and radiology orders, often with built-in </a:t>
            </a:r>
            <a:r>
              <a:rPr lang="en-US" kern="0" dirty="0">
                <a:solidFill>
                  <a:srgbClr val="0070C0"/>
                </a:solidFill>
              </a:rPr>
              <a:t>clinical decision support</a:t>
            </a:r>
            <a:r>
              <a:rPr lang="en-US" kern="0" dirty="0"/>
              <a:t> tools, core in </a:t>
            </a:r>
            <a:r>
              <a:rPr lang="en-US" kern="0" dirty="0">
                <a:solidFill>
                  <a:srgbClr val="0070C0"/>
                </a:solidFill>
              </a:rPr>
              <a:t>MU criteria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Unlike other HIT component, CPOE directly </a:t>
            </a:r>
            <a:r>
              <a:rPr lang="en-US" kern="0" dirty="0">
                <a:solidFill>
                  <a:srgbClr val="0070C0"/>
                </a:solidFill>
              </a:rPr>
              <a:t>structures patient data</a:t>
            </a:r>
            <a:r>
              <a:rPr lang="en-US" kern="0" dirty="0"/>
              <a:t> in ways that </a:t>
            </a:r>
            <a:r>
              <a:rPr lang="en-US" kern="0" dirty="0">
                <a:solidFill>
                  <a:srgbClr val="0070C0"/>
                </a:solidFill>
              </a:rPr>
              <a:t>align with coding and billing requirements</a:t>
            </a:r>
            <a:r>
              <a:rPr lang="en-US" kern="0" dirty="0"/>
              <a:t>, esp. relevant when study health tech adoption where payment mechanisms are important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Relatively recent, CPOE is viewed as an </a:t>
            </a:r>
            <a:r>
              <a:rPr lang="en-US" kern="0" dirty="0">
                <a:solidFill>
                  <a:srgbClr val="0070C0"/>
                </a:solidFill>
              </a:rPr>
              <a:t>automation</a:t>
            </a:r>
            <a:r>
              <a:rPr lang="en-US" kern="0" dirty="0"/>
              <a:t> health care technology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kern="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CPOE functionality: enhance efficiency and care quality in several ways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stores patient information in a centralized system to </a:t>
            </a:r>
            <a:r>
              <a:rPr lang="en-US" kern="0" dirty="0">
                <a:solidFill>
                  <a:srgbClr val="0070C0"/>
                </a:solidFill>
              </a:rPr>
              <a:t>ease critical data access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provides </a:t>
            </a:r>
            <a:r>
              <a:rPr lang="en-US" kern="0" dirty="0">
                <a:solidFill>
                  <a:srgbClr val="0070C0"/>
                </a:solidFill>
              </a:rPr>
              <a:t>pre-programmed, institutionally-approved templates </a:t>
            </a:r>
            <a:r>
              <a:rPr lang="en-US" kern="0" dirty="0"/>
              <a:t>to </a:t>
            </a:r>
            <a:r>
              <a:rPr lang="en-US" kern="0" dirty="0">
                <a:solidFill>
                  <a:srgbClr val="0070C0"/>
                </a:solidFill>
              </a:rPr>
              <a:t>streamline ordering</a:t>
            </a:r>
            <a:r>
              <a:rPr lang="en-US" kern="0" dirty="0"/>
              <a:t> process and adherence to clinical </a:t>
            </a:r>
            <a:r>
              <a:rPr lang="en-US" kern="0" dirty="0">
                <a:solidFill>
                  <a:srgbClr val="0070C0"/>
                </a:solidFill>
              </a:rPr>
              <a:t>protocols</a:t>
            </a:r>
            <a:r>
              <a:rPr lang="en-US" sz="1600" kern="0" dirty="0"/>
              <a:t> (e.g., legible, complete, …)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e-communication</a:t>
            </a:r>
            <a:r>
              <a:rPr lang="en-US" sz="1600" kern="0" dirty="0"/>
              <a:t> (previously manual)</a:t>
            </a:r>
            <a:r>
              <a:rPr lang="en-US" kern="0" dirty="0"/>
              <a:t> </a:t>
            </a:r>
            <a:r>
              <a:rPr lang="en-US" kern="0" dirty="0">
                <a:solidFill>
                  <a:srgbClr val="0070C0"/>
                </a:solidFill>
              </a:rPr>
              <a:t>accelerates turnaround times</a:t>
            </a:r>
            <a:r>
              <a:rPr lang="en-US" kern="0" dirty="0"/>
              <a:t>: reduce delays between service ordering, results delivery, and payment processing</a:t>
            </a:r>
            <a:endParaRPr lang="en-US" sz="1600" kern="0" dirty="0"/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>
                <a:solidFill>
                  <a:srgbClr val="0070C0"/>
                </a:solidFill>
              </a:rPr>
              <a:t>reduces</a:t>
            </a:r>
            <a:r>
              <a:rPr lang="en-US" kern="0" dirty="0"/>
              <a:t> clinician’s </a:t>
            </a:r>
            <a:r>
              <a:rPr lang="en-US" kern="0" dirty="0">
                <a:solidFill>
                  <a:srgbClr val="0070C0"/>
                </a:solidFill>
              </a:rPr>
              <a:t>documentation burdens </a:t>
            </a:r>
            <a:r>
              <a:rPr lang="en-US" kern="0" dirty="0"/>
              <a:t>by min the need for data re-entry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kern="0" dirty="0"/>
              <a:t>uses clinical support systems to auto-detect drug-drug interactions in orders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0BE70E8C-51F7-235C-BEE0-40C0B41B1A21}"/>
              </a:ext>
            </a:extLst>
          </p:cNvPr>
          <p:cNvSpPr/>
          <p:nvPr/>
        </p:nvSpPr>
        <p:spPr>
          <a:xfrm>
            <a:off x="5951601" y="3367087"/>
            <a:ext cx="3163824" cy="314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example of a CPOE interface</a:t>
            </a:r>
          </a:p>
        </p:txBody>
      </p:sp>
    </p:spTree>
    <p:extLst>
      <p:ext uri="{BB962C8B-B14F-4D97-AF65-F5344CB8AC3E}">
        <p14:creationId xmlns:p14="http://schemas.microsoft.com/office/powerpoint/2010/main" val="415491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E2B8-938D-7C89-2BCC-9A857C5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B634-6E6C-1590-E51B-C7692F9D7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990600"/>
            <a:ext cx="8905875" cy="5829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Physician labor supply on the extensive margin is shaped by aggregating individual </a:t>
            </a:r>
            <a:r>
              <a:rPr lang="en-US" dirty="0">
                <a:solidFill>
                  <a:srgbClr val="0070C0"/>
                </a:solidFill>
              </a:rPr>
              <a:t>location choices</a:t>
            </a:r>
            <a:r>
              <a:rPr lang="en-US" dirty="0"/>
              <a:t> and broader </a:t>
            </a:r>
            <a:r>
              <a:rPr lang="en-US" dirty="0">
                <a:solidFill>
                  <a:srgbClr val="0070C0"/>
                </a:solidFill>
              </a:rPr>
              <a:t>market dynamics</a:t>
            </a:r>
            <a:r>
              <a:rPr lang="en-US" dirty="0"/>
              <a:t>.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3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70C0"/>
                </a:solidFill>
              </a:rPr>
              <a:t>Hospitals</a:t>
            </a:r>
            <a:r>
              <a:rPr lang="en-US" dirty="0"/>
              <a:t>’ perspectives: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HIT investment can affect strategic hiring of docs to fully leverage technology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Esp in geo-areas with </a:t>
            </a:r>
            <a:r>
              <a:rPr lang="en-US" i="1" dirty="0"/>
              <a:t>moderate</a:t>
            </a:r>
            <a:r>
              <a:rPr lang="en-US" dirty="0"/>
              <a:t> but </a:t>
            </a:r>
            <a:r>
              <a:rPr lang="en-US" i="1" dirty="0"/>
              <a:t>growing</a:t>
            </a:r>
            <a:r>
              <a:rPr lang="en-US" dirty="0"/>
              <a:t> demand for medical services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If increase patient throughput, boost revenue -&gt; can hire/retain more docs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sz="6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70C0"/>
                </a:solidFill>
              </a:rPr>
              <a:t>Physicians</a:t>
            </a:r>
            <a:r>
              <a:rPr lang="en-US" dirty="0"/>
              <a:t>’ perspectives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Response to HIT diffusion may vary by specialty, career stage, tech-savviness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HIT can be a pull factor for early-career physicians adapted to digital tech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endParaRPr lang="en-US" sz="600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70C0"/>
                </a:solidFill>
              </a:rPr>
              <a:t>Patients</a:t>
            </a:r>
            <a:r>
              <a:rPr lang="en-US" dirty="0"/>
              <a:t>’ perspectives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HIT can make access to services more convenient with faster scheduling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can seek elective procedures earlier and easier (limited sorting within country)</a:t>
            </a:r>
          </a:p>
        </p:txBody>
      </p:sp>
    </p:spTree>
    <p:extLst>
      <p:ext uri="{BB962C8B-B14F-4D97-AF65-F5344CB8AC3E}">
        <p14:creationId xmlns:p14="http://schemas.microsoft.com/office/powerpoint/2010/main" val="185025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120F-B00F-57C7-C6C9-C9E76878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dirty="0"/>
              <a:t>Data Construction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742E-547C-BDBF-DDE1-8625B6C2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904875"/>
            <a:ext cx="8782050" cy="56769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Physician supply data</a:t>
            </a:r>
            <a:r>
              <a:rPr lang="en-US" dirty="0"/>
              <a:t>: Area Health Resources Files (AHRF)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Hospital-based (HB) physicians: non-federal MDs under hospital contracts providing direct patient care, measured as rate per 100k county population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bg2"/>
                </a:solidFill>
              </a:rPr>
              <a:t>Specialty categorization</a:t>
            </a:r>
            <a:r>
              <a:rPr lang="en-US" dirty="0">
                <a:solidFill>
                  <a:schemeClr val="bg2"/>
                </a:solidFill>
              </a:rPr>
              <a:t>: medical, surgical, general practitioners, others</a:t>
            </a:r>
            <a:endParaRPr lang="en-US" sz="1500" dirty="0">
              <a:solidFill>
                <a:schemeClr val="bg2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Health IT adoption data</a:t>
            </a:r>
            <a:r>
              <a:rPr lang="en-US" sz="2000" dirty="0"/>
              <a:t>: Healthcare Information and Management Systems Society (HIMSS) Analytics Database</a:t>
            </a:r>
          </a:p>
          <a:p>
            <a:pPr lvl="1"/>
            <a:r>
              <a:rPr lang="en-US" dirty="0"/>
              <a:t>Records basic and advanced HIT adoption by hospitals, including CPOE</a:t>
            </a:r>
          </a:p>
          <a:p>
            <a:pPr lvl="1"/>
            <a:r>
              <a:rPr lang="en-US" dirty="0"/>
              <a:t>County-level adoption rate weighted by capacity (hospital beds)</a:t>
            </a:r>
          </a:p>
          <a:p>
            <a:pPr marL="457200" lvl="1" indent="0">
              <a:buNone/>
            </a:pPr>
            <a:endParaRPr lang="en-US" sz="1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Medicare provider and service data</a:t>
            </a:r>
            <a:r>
              <a:rPr lang="en-US" dirty="0"/>
              <a:t>: CMS </a:t>
            </a:r>
            <a:r>
              <a:rPr lang="en-US" sz="2000" dirty="0"/>
              <a:t>Medicare physician &amp; other </a:t>
            </a:r>
            <a:r>
              <a:rPr lang="en-US" dirty="0"/>
              <a:t>p</a:t>
            </a:r>
            <a:r>
              <a:rPr lang="en-US" sz="2000" dirty="0"/>
              <a:t>ractitioners by provider and service dataset (available starting 2013)</a:t>
            </a:r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Market structure and profit data</a:t>
            </a:r>
            <a:r>
              <a:rPr lang="en-US" dirty="0"/>
              <a:t>: Healthcare Provider Cost Reporting Information System (HCRIS), CMS; calculate hospital HHI and profit</a:t>
            </a:r>
          </a:p>
          <a:p>
            <a:pPr marL="457200" lvl="1" indent="0">
              <a:buNone/>
            </a:pPr>
            <a:endParaRPr lang="en-US" sz="1000" dirty="0"/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Sample</a:t>
            </a:r>
            <a:r>
              <a:rPr lang="en-US" dirty="0"/>
              <a:t>: ~2,380 US counties during 2006-2018 outcome years matched with one-year lagged HIT adoption (excl. 2009 b/c missing AHRF data)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F4E10-2E89-1873-3365-4F34616C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229350"/>
            <a:ext cx="2752725" cy="495300"/>
          </a:xfrm>
          <a:prstGeom prst="rect">
            <a:avLst/>
          </a:prstGeom>
        </p:spPr>
      </p:pic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1F2C2725-562C-E136-9530-2131D0B0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5815905"/>
            <a:ext cx="2667000" cy="12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ers for Medicare &amp; Medicaid Services - Wikipedia">
            <a:extLst>
              <a:ext uri="{FF2B5EF4-FFF2-40B4-BE49-F238E27FC236}">
                <a16:creationId xmlns:a16="http://schemas.microsoft.com/office/drawing/2014/main" id="{1C90FF2B-B3A6-9426-DCAD-62B20755F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972175"/>
            <a:ext cx="2314575" cy="8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4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RA201@DCDFKGOFUVW0Y5J4" val="5302"/>
  <p:tag name="FIRSTRA203@UQHJGUNFUVW0Y5HA" val="5302"/>
</p:tagLst>
</file>

<file path=ppt/theme/theme1.xml><?xml version="1.0" encoding="utf-8"?>
<a:theme xmlns:a="http://schemas.openxmlformats.org/drawingml/2006/main" name="Beamer Template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eamer Template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Beamer Slides - Title and Outlines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eamer Template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eamer Template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eamer Template">
  <a:themeElements>
    <a:clrScheme name="Beamer Slides - Title and Outlines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00"/>
      </a:hlink>
      <a:folHlink>
        <a:srgbClr val="000000"/>
      </a:folHlink>
    </a:clrScheme>
    <a:fontScheme name="Beamer Slides - Title and Outlines">
      <a:majorFont>
        <a:latin typeface="cmss10"/>
        <a:ea typeface=""/>
        <a:cs typeface="Arial"/>
      </a:majorFont>
      <a:minorFont>
        <a:latin typeface="cmss10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amer Slides - Title and Out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amer Slides - Title and Outlin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amer Slides - Title and Outlin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amer Slides - Title and Outlines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Beamer Slides - Title and Outlines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Beamer Slides - Title and Outlines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Beamer Slides - Title and Outlines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136936</TotalTime>
  <Words>2876</Words>
  <Application>Microsoft Office PowerPoint</Application>
  <PresentationFormat>On-screen Show (4:3)</PresentationFormat>
  <Paragraphs>248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cmss10</vt:lpstr>
      <vt:lpstr>NimbusRomNo9L-Regu</vt:lpstr>
      <vt:lpstr>Söhne</vt:lpstr>
      <vt:lpstr>Arial</vt:lpstr>
      <vt:lpstr>Calibri</vt:lpstr>
      <vt:lpstr>Cambria Math</vt:lpstr>
      <vt:lpstr>Symbol</vt:lpstr>
      <vt:lpstr>Wingdings</vt:lpstr>
      <vt:lpstr>Beamer Template</vt:lpstr>
      <vt:lpstr>1_Beamer Template</vt:lpstr>
      <vt:lpstr>8_Beamer Slides - Title and Outlines</vt:lpstr>
      <vt:lpstr>2_Beamer Template</vt:lpstr>
      <vt:lpstr>3_Beamer Template</vt:lpstr>
      <vt:lpstr>4_Beamer Template</vt:lpstr>
      <vt:lpstr>Health IT Diffusion and Physician Labor Supply</vt:lpstr>
      <vt:lpstr>Rising US HIT investments enables automation</vt:lpstr>
      <vt:lpstr>Research Question: </vt:lpstr>
      <vt:lpstr>Preview of Methods and Results</vt:lpstr>
      <vt:lpstr>Literature and Contribution </vt:lpstr>
      <vt:lpstr>Institutional context and HIT adoption trends </vt:lpstr>
      <vt:lpstr>HIT adoption measures: CPOE &amp; its functionality</vt:lpstr>
      <vt:lpstr>Conceptual Considerations</vt:lpstr>
      <vt:lpstr>Data Construction</vt:lpstr>
      <vt:lpstr>HIT treatment measure: sharp jumps in HIT rates</vt:lpstr>
      <vt:lpstr>Geographic variation in HIT and physician supply</vt:lpstr>
      <vt:lpstr>Summary statistics in pre-treatment period</vt:lpstr>
      <vt:lpstr>Empirical strategy: dynamic DiD &amp; event studies</vt:lpstr>
      <vt:lpstr>HIT diffusion &amp; HB physician: main results</vt:lpstr>
      <vt:lpstr>Heterogeneity cross-specialty within HB physicians</vt:lpstr>
      <vt:lpstr>HIT Diffusion or Physician Practice Consolidation?</vt:lpstr>
      <vt:lpstr>Robust results in counties with limited consolidation</vt:lpstr>
      <vt:lpstr>Heterogeneity by physician career stage (age group)</vt:lpstr>
      <vt:lpstr>Heterogeneity by Physician Shortage Area Status</vt:lpstr>
      <vt:lpstr>Potential Mechanism: the Financial Impact of HIT</vt:lpstr>
      <vt:lpstr>Increased financial metrics for physicians &amp; hospitals</vt:lpstr>
      <vt:lpstr>Heterogeneity by utilization: doc supply &amp; care vol.</vt:lpstr>
      <vt:lpstr>Heterogeneity by utilization, by surgery tertiles</vt:lpstr>
      <vt:lpstr>Robustness checks</vt:lpstr>
      <vt:lpstr>Limitations and Future Work</vt:lpstr>
      <vt:lpstr>Conclusion &amp; Discussion </vt:lpstr>
      <vt:lpstr>Health IT Diffusion and Physician Labor Supply</vt:lpstr>
      <vt:lpstr>An Example of a CPOE Interface</vt:lpstr>
      <vt:lpstr>Heterogeneity by career stage and HPSA status</vt:lpstr>
      <vt:lpstr>Heterogeneity by other utilization measures</vt:lpstr>
      <vt:lpstr>Robustness check: subsample sensitivity checks</vt:lpstr>
      <vt:lpstr>Robustness check: specification checks</vt:lpstr>
      <vt:lpstr>Alternative DiD estimators for the main outcome</vt:lpstr>
      <vt:lpstr>Alternative HIT measures: CPOE/PD adoption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Brown</dc:creator>
  <cp:lastModifiedBy>Lucy Xiaolu Wang</cp:lastModifiedBy>
  <cp:revision>5936</cp:revision>
  <cp:lastPrinted>2022-10-20T15:10:23Z</cp:lastPrinted>
  <dcterms:created xsi:type="dcterms:W3CDTF">2013-04-11T00:11:29Z</dcterms:created>
  <dcterms:modified xsi:type="dcterms:W3CDTF">2025-05-20T18:23:10Z</dcterms:modified>
</cp:coreProperties>
</file>